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85"/>
  </p:notesMasterIdLst>
  <p:sldIdLst>
    <p:sldId id="1312" r:id="rId2"/>
    <p:sldId id="1324" r:id="rId3"/>
    <p:sldId id="1322" r:id="rId4"/>
    <p:sldId id="1317" r:id="rId5"/>
    <p:sldId id="258" r:id="rId6"/>
    <p:sldId id="259" r:id="rId7"/>
    <p:sldId id="270" r:id="rId8"/>
    <p:sldId id="260" r:id="rId9"/>
    <p:sldId id="263" r:id="rId10"/>
    <p:sldId id="264" r:id="rId11"/>
    <p:sldId id="1316" r:id="rId12"/>
    <p:sldId id="1334" r:id="rId13"/>
    <p:sldId id="1335" r:id="rId14"/>
    <p:sldId id="262" r:id="rId15"/>
    <p:sldId id="311" r:id="rId16"/>
    <p:sldId id="267" r:id="rId17"/>
    <p:sldId id="313" r:id="rId18"/>
    <p:sldId id="1323" r:id="rId19"/>
    <p:sldId id="314" r:id="rId20"/>
    <p:sldId id="1314" r:id="rId21"/>
    <p:sldId id="319" r:id="rId22"/>
    <p:sldId id="320" r:id="rId23"/>
    <p:sldId id="326" r:id="rId24"/>
    <p:sldId id="324" r:id="rId25"/>
    <p:sldId id="322" r:id="rId26"/>
    <p:sldId id="325" r:id="rId27"/>
    <p:sldId id="327" r:id="rId28"/>
    <p:sldId id="328" r:id="rId29"/>
    <p:sldId id="323" r:id="rId30"/>
    <p:sldId id="329" r:id="rId31"/>
    <p:sldId id="1315" r:id="rId32"/>
    <p:sldId id="321" r:id="rId33"/>
    <p:sldId id="1336" r:id="rId34"/>
    <p:sldId id="332" r:id="rId35"/>
    <p:sldId id="1318" r:id="rId36"/>
    <p:sldId id="334" r:id="rId37"/>
    <p:sldId id="268" r:id="rId38"/>
    <p:sldId id="281" r:id="rId39"/>
    <p:sldId id="282" r:id="rId40"/>
    <p:sldId id="283" r:id="rId41"/>
    <p:sldId id="284" r:id="rId42"/>
    <p:sldId id="335" r:id="rId43"/>
    <p:sldId id="285" r:id="rId44"/>
    <p:sldId id="316" r:id="rId45"/>
    <p:sldId id="288" r:id="rId46"/>
    <p:sldId id="275" r:id="rId47"/>
    <p:sldId id="336" r:id="rId48"/>
    <p:sldId id="269" r:id="rId49"/>
    <p:sldId id="272" r:id="rId50"/>
    <p:sldId id="273" r:id="rId51"/>
    <p:sldId id="277" r:id="rId52"/>
    <p:sldId id="280" r:id="rId53"/>
    <p:sldId id="337" r:id="rId54"/>
    <p:sldId id="289" r:id="rId55"/>
    <p:sldId id="300" r:id="rId56"/>
    <p:sldId id="338" r:id="rId57"/>
    <p:sldId id="290" r:id="rId58"/>
    <p:sldId id="1319" r:id="rId59"/>
    <p:sldId id="339" r:id="rId60"/>
    <p:sldId id="1313" r:id="rId61"/>
    <p:sldId id="340" r:id="rId62"/>
    <p:sldId id="341" r:id="rId63"/>
    <p:sldId id="344" r:id="rId64"/>
    <p:sldId id="343" r:id="rId65"/>
    <p:sldId id="298" r:id="rId66"/>
    <p:sldId id="306" r:id="rId67"/>
    <p:sldId id="291" r:id="rId68"/>
    <p:sldId id="294" r:id="rId69"/>
    <p:sldId id="297" r:id="rId70"/>
    <p:sldId id="295" r:id="rId71"/>
    <p:sldId id="307" r:id="rId72"/>
    <p:sldId id="304" r:id="rId73"/>
    <p:sldId id="305" r:id="rId74"/>
    <p:sldId id="308" r:id="rId75"/>
    <p:sldId id="309" r:id="rId76"/>
    <p:sldId id="1325" r:id="rId77"/>
    <p:sldId id="1326" r:id="rId78"/>
    <p:sldId id="1331" r:id="rId79"/>
    <p:sldId id="1328" r:id="rId80"/>
    <p:sldId id="1329" r:id="rId81"/>
    <p:sldId id="1333" r:id="rId82"/>
    <p:sldId id="1337" r:id="rId83"/>
    <p:sldId id="310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75"/>
    <p:restoredTop sz="94767"/>
  </p:normalViewPr>
  <p:slideViewPr>
    <p:cSldViewPr snapToGrid="0" snapToObjects="1">
      <p:cViewPr varScale="1">
        <p:scale>
          <a:sx n="139" d="100"/>
          <a:sy n="139" d="100"/>
        </p:scale>
        <p:origin x="936" y="160"/>
      </p:cViewPr>
      <p:guideLst/>
    </p:cSldViewPr>
  </p:slideViewPr>
  <p:outlineViewPr>
    <p:cViewPr>
      <p:scale>
        <a:sx n="33" d="100"/>
        <a:sy n="33" d="100"/>
      </p:scale>
      <p:origin x="0" y="-177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BC912-639F-C84E-9A2B-73A700F241AD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2F531-FA88-1A45-8F8F-CC655DA5F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6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4813" y="695325"/>
            <a:ext cx="6200775" cy="3489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A693A-314C-4DEE-852E-C5F7A3BAB90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2F531-FA88-1A45-8F8F-CC655DA5F3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0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2F531-FA88-1A45-8F8F-CC655DA5F33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8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2F531-FA88-1A45-8F8F-CC655DA5F33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06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12F531-FA88-1A45-8F8F-CC655DA5F3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8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90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 descr="UWCres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690" y="6105530"/>
            <a:ext cx="626721" cy="712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31825" y="1447800"/>
            <a:ext cx="10972800" cy="685800"/>
          </a:xfrm>
          <a:prstGeom prst="rect">
            <a:avLst/>
          </a:prstGeom>
        </p:spPr>
        <p:txBody>
          <a:bodyPr anchor="ctr"/>
          <a:lstStyle>
            <a:lvl1pPr algn="ctr">
              <a:defRPr sz="2801" baseline="0">
                <a:latin typeface="Rockwell" panose="02060603020205020403" pitchFamily="18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936625" y="2438400"/>
            <a:ext cx="10363200" cy="5334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14400" y="3657600"/>
            <a:ext cx="10363200" cy="5334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601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936625" y="4267200"/>
            <a:ext cx="10363200" cy="38100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399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UWSCR196G30B58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4" y="6248400"/>
            <a:ext cx="1129035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53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12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2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7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9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69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74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2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1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4C06C-2575-DE4A-8018-44FAE0652523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49CBA-4A11-B84D-9450-AB231C453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64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zipatlas.com/" TargetMode="External"/><Relationship Id="rId2" Type="http://schemas.openxmlformats.org/officeDocument/2006/relationships/hyperlink" Target="https://developers.google.com/maps/documentation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4400" dirty="0">
                <a:latin typeface="+mn-lt"/>
              </a:rPr>
              <a:t>Adding Contextual Data and Improving Reproducibility with 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0" y="2895600"/>
            <a:ext cx="12192000" cy="2663952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Nathan R. Jones</a:t>
            </a:r>
          </a:p>
          <a:p>
            <a:r>
              <a:rPr lang="en-US" sz="1400" dirty="0"/>
              <a:t>Senior project director / Data scientist</a:t>
            </a:r>
            <a:endParaRPr lang="en-US" sz="2000" dirty="0"/>
          </a:p>
          <a:p>
            <a:r>
              <a:rPr lang="en-US" sz="1400" dirty="0"/>
              <a:t>University of Wisconsin Survey Center</a:t>
            </a:r>
          </a:p>
          <a:p>
            <a:endParaRPr lang="en-US" sz="1700" dirty="0"/>
          </a:p>
          <a:p>
            <a:r>
              <a:rPr lang="en-US" sz="3000" b="1" dirty="0" err="1"/>
              <a:t>github.com</a:t>
            </a:r>
            <a:r>
              <a:rPr lang="en-US" sz="3000" b="1" dirty="0"/>
              <a:t>/</a:t>
            </a:r>
            <a:r>
              <a:rPr lang="en-US" sz="3000" b="1" dirty="0" err="1"/>
              <a:t>nrjjones</a:t>
            </a:r>
            <a:r>
              <a:rPr lang="en-US" sz="3000" b="1" dirty="0"/>
              <a:t>/</a:t>
            </a:r>
            <a:r>
              <a:rPr lang="en-US" sz="3000" b="1" dirty="0" err="1"/>
              <a:t>BuildingContextualData</a:t>
            </a:r>
            <a:endParaRPr lang="en-US" sz="3000" b="1" dirty="0"/>
          </a:p>
          <a:p>
            <a:endParaRPr lang="en-US" sz="17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62328" y="5486400"/>
            <a:ext cx="7772400" cy="914400"/>
          </a:xfrm>
        </p:spPr>
        <p:txBody>
          <a:bodyPr/>
          <a:lstStyle/>
          <a:p>
            <a:r>
              <a:rPr lang="en-US" sz="1500" dirty="0"/>
              <a:t>Summer </a:t>
            </a:r>
            <a:r>
              <a:rPr lang="en-US" sz="1500" dirty="0" err="1"/>
              <a:t>DemSem</a:t>
            </a:r>
            <a:r>
              <a:rPr lang="en-US" sz="15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344845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137E-B7BE-0D46-8B31-264C2A0B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1DDAB-5FB7-B643-95F4-00CEC8671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221" y="0"/>
            <a:ext cx="8271557" cy="6844388"/>
          </a:xfrm>
        </p:spPr>
      </p:pic>
    </p:spTree>
    <p:extLst>
      <p:ext uri="{BB962C8B-B14F-4D97-AF65-F5344CB8AC3E}">
        <p14:creationId xmlns:p14="http://schemas.microsoft.com/office/powerpoint/2010/main" val="76512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2137E-B7BE-0D46-8B31-264C2A0BD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D1DDAB-5FB7-B643-95F4-00CEC8671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0221" y="0"/>
            <a:ext cx="8271557" cy="6844388"/>
          </a:xfr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E2AE9FC7-4800-D423-FEC1-C95035C4C0C5}"/>
              </a:ext>
            </a:extLst>
          </p:cNvPr>
          <p:cNvSpPr/>
          <p:nvPr/>
        </p:nvSpPr>
        <p:spPr>
          <a:xfrm>
            <a:off x="6675120" y="3575304"/>
            <a:ext cx="3048000" cy="23774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AB7BD759-C50E-8632-C620-0538614EC9F7}"/>
              </a:ext>
            </a:extLst>
          </p:cNvPr>
          <p:cNvSpPr/>
          <p:nvPr/>
        </p:nvSpPr>
        <p:spPr>
          <a:xfrm>
            <a:off x="2468879" y="3749040"/>
            <a:ext cx="2203859" cy="3017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FA0B5ADE-8D0A-D5F4-0EFE-76A3F7A7367F}"/>
              </a:ext>
            </a:extLst>
          </p:cNvPr>
          <p:cNvSpPr/>
          <p:nvPr/>
        </p:nvSpPr>
        <p:spPr>
          <a:xfrm>
            <a:off x="3712464" y="4270248"/>
            <a:ext cx="2779776" cy="2926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FF91F87-C550-965A-5CD7-70D065788F81}"/>
              </a:ext>
            </a:extLst>
          </p:cNvPr>
          <p:cNvSpPr/>
          <p:nvPr/>
        </p:nvSpPr>
        <p:spPr>
          <a:xfrm>
            <a:off x="4041648" y="4782312"/>
            <a:ext cx="6007608" cy="2926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11A2E1E-BD2F-542C-349E-28FCB75B4D54}"/>
              </a:ext>
            </a:extLst>
          </p:cNvPr>
          <p:cNvSpPr/>
          <p:nvPr/>
        </p:nvSpPr>
        <p:spPr>
          <a:xfrm>
            <a:off x="2468880" y="4956048"/>
            <a:ext cx="1243584" cy="3360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87AC4628-17C1-9237-4B11-02B256ACD2DD}"/>
              </a:ext>
            </a:extLst>
          </p:cNvPr>
          <p:cNvSpPr/>
          <p:nvPr/>
        </p:nvSpPr>
        <p:spPr>
          <a:xfrm>
            <a:off x="8796528" y="5292142"/>
            <a:ext cx="740664" cy="2926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B7DD8480-2E40-7D0D-3E7D-C5FB20D5FEAE}"/>
              </a:ext>
            </a:extLst>
          </p:cNvPr>
          <p:cNvSpPr/>
          <p:nvPr/>
        </p:nvSpPr>
        <p:spPr>
          <a:xfrm>
            <a:off x="2468880" y="5438446"/>
            <a:ext cx="4608576" cy="4045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30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594B-EDFA-B31A-A60D-41A36653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is out there?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F26BB3-D616-947D-5805-F14F67D0A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766993"/>
              </p:ext>
            </p:extLst>
          </p:nvPr>
        </p:nvGraphicFramePr>
        <p:xfrm>
          <a:off x="838200" y="1825625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753">
                  <a:extLst>
                    <a:ext uri="{9D8B030D-6E8A-4147-A177-3AD203B41FA5}">
                      <a16:colId xmlns:a16="http://schemas.microsoft.com/office/drawing/2014/main" val="3519023356"/>
                    </a:ext>
                  </a:extLst>
                </a:gridCol>
                <a:gridCol w="8633847">
                  <a:extLst>
                    <a:ext uri="{9D8B030D-6E8A-4147-A177-3AD203B41FA5}">
                      <a16:colId xmlns:a16="http://schemas.microsoft.com/office/drawing/2014/main" val="337871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Gas prices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www.gasbuddy.com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home?search</a:t>
                      </a:r>
                      <a:r>
                        <a:rPr lang="en-US" dirty="0"/>
                        <a:t>=53705&amp;fuel=1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175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Housing prices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www.zillow.com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howto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APIOverview.htm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14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Crime data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https://crime-data-</a:t>
                      </a:r>
                      <a:r>
                        <a:rPr lang="en-US" dirty="0" err="1"/>
                        <a:t>explorer.fr.cloud.gov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4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Twitter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developer.twitter.com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/docs/tweets/search/overview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26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86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594B-EDFA-B31A-A60D-41A36653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is out there?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F26BB3-D616-947D-5805-F14F67D0A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6980761"/>
              </p:ext>
            </p:extLst>
          </p:nvPr>
        </p:nvGraphicFramePr>
        <p:xfrm>
          <a:off x="838200" y="1825625"/>
          <a:ext cx="10515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753">
                  <a:extLst>
                    <a:ext uri="{9D8B030D-6E8A-4147-A177-3AD203B41FA5}">
                      <a16:colId xmlns:a16="http://schemas.microsoft.com/office/drawing/2014/main" val="3519023356"/>
                    </a:ext>
                  </a:extLst>
                </a:gridCol>
                <a:gridCol w="8633847">
                  <a:extLst>
                    <a:ext uri="{9D8B030D-6E8A-4147-A177-3AD203B41FA5}">
                      <a16:colId xmlns:a16="http://schemas.microsoft.com/office/drawing/2014/main" val="3378714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76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Gas prices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www.gasbuddy.com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home?search</a:t>
                      </a:r>
                      <a:r>
                        <a:rPr lang="en-US" dirty="0"/>
                        <a:t>=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53705</a:t>
                      </a:r>
                      <a:r>
                        <a:rPr lang="en-US" dirty="0"/>
                        <a:t>&amp;fuel=</a:t>
                      </a:r>
                      <a:r>
                        <a:rPr lang="en-US" b="1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175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Housing prices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www.zillow.com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howto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APIOverview.htm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147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Crime data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dirty="0"/>
                        <a:t>https://crime-data-</a:t>
                      </a:r>
                      <a:r>
                        <a:rPr lang="en-US" dirty="0" err="1"/>
                        <a:t>explorer.fr.cloud.gov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647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Twitter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developer.twitter.com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en</a:t>
                      </a:r>
                      <a:r>
                        <a:rPr lang="en-US" dirty="0"/>
                        <a:t>/docs/tweets/search/overview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26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55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94FB4-B7C8-1D42-A684-64592C43E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B942-E908-4845-B2D6-776604B8B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Application Programming Interface</a:t>
            </a:r>
          </a:p>
          <a:p>
            <a:endParaRPr lang="en-US" dirty="0"/>
          </a:p>
          <a:p>
            <a:r>
              <a:rPr lang="en-US" dirty="0"/>
              <a:t>Easy way to interact with data behind the website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0E86939-D47F-5B13-02C7-E49DA292D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04" y="4191630"/>
            <a:ext cx="5084792" cy="18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86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75BBE-FFCE-B64E-AC0F-2EB84D69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664F3-B577-C642-928C-41B6B5DED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Maps API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https://developers.google.com/maps/documentation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Zip Atlas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http://zipatlas.com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6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45B3-FE0C-D04D-BCEF-82E9D066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 with data I already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3A1B0-DA0F-5C43-9558-1A6AACDB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file with demographic and health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649B7C-F5E1-A849-885C-54015C2DB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885809"/>
              </p:ext>
            </p:extLst>
          </p:nvPr>
        </p:nvGraphicFramePr>
        <p:xfrm>
          <a:off x="1408546" y="2659302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690">
                  <a:extLst>
                    <a:ext uri="{9D8B030D-6E8A-4147-A177-3AD203B41FA5}">
                      <a16:colId xmlns:a16="http://schemas.microsoft.com/office/drawing/2014/main" val="1063096584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27837985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58454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71552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4418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4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6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81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783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33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022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409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770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957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45B3-FE0C-D04D-BCEF-82E9D066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I do with data I already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3A1B0-DA0F-5C43-9558-1A6AACDB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file with demographic and health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649B7C-F5E1-A849-885C-54015C2DB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057305"/>
              </p:ext>
            </p:extLst>
          </p:nvPr>
        </p:nvGraphicFramePr>
        <p:xfrm>
          <a:off x="1408546" y="2659302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690">
                  <a:extLst>
                    <a:ext uri="{9D8B030D-6E8A-4147-A177-3AD203B41FA5}">
                      <a16:colId xmlns:a16="http://schemas.microsoft.com/office/drawing/2014/main" val="1063096584"/>
                    </a:ext>
                  </a:extLst>
                </a:gridCol>
                <a:gridCol w="1348510">
                  <a:extLst>
                    <a:ext uri="{9D8B030D-6E8A-4147-A177-3AD203B41FA5}">
                      <a16:colId xmlns:a16="http://schemas.microsoft.com/office/drawing/2014/main" val="27837985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058454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715521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544188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4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 Road 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6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Milwaukee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678 Street 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81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53716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 Crosse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 Avenue Cir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567 Lane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5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689 Drive Cross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7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Ashland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345 Highway 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49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57903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789 Drive 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Bayfield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 Main Dr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324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47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-310896" y="1690688"/>
            <a:ext cx="6456492" cy="613657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90288" y="3932150"/>
            <a:ext cx="8266176" cy="308072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95922" y="-169493"/>
            <a:ext cx="8592107" cy="4686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contextual data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5743" y="162082"/>
            <a:ext cx="3712464" cy="2087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183" y="2181063"/>
            <a:ext cx="3143528" cy="1832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596" y="1632330"/>
            <a:ext cx="2711973" cy="18983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035" y="4700016"/>
            <a:ext cx="2752106" cy="1835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1575" y="4616405"/>
            <a:ext cx="2350770" cy="15656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408" y="2280587"/>
            <a:ext cx="3886677" cy="20190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013673"/>
            <a:ext cx="2847975" cy="16097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8420" y="4104130"/>
            <a:ext cx="2619375" cy="1743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1748" y="5395156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71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47B6-6CEA-544A-863B-7F38EC2D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contextual data – 3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55FE-D3FA-D649-9DB4-AB3E6272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Socioeconomic environment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Find zip code level poverty rates</a:t>
            </a:r>
          </a:p>
          <a:p>
            <a:endParaRPr lang="en-US" dirty="0"/>
          </a:p>
          <a:p>
            <a:r>
              <a:rPr lang="en-US" dirty="0"/>
              <a:t>Access to healthy food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Find closest (presumably) higher quality food source </a:t>
            </a:r>
          </a:p>
          <a:p>
            <a:endParaRPr lang="en-US" dirty="0"/>
          </a:p>
          <a:p>
            <a:r>
              <a:rPr lang="en-US" dirty="0"/>
              <a:t>Health care options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Find urgent care centers within 2-mile radius</a:t>
            </a:r>
          </a:p>
        </p:txBody>
      </p:sp>
    </p:spTree>
    <p:extLst>
      <p:ext uri="{BB962C8B-B14F-4D97-AF65-F5344CB8AC3E}">
        <p14:creationId xmlns:p14="http://schemas.microsoft.com/office/powerpoint/2010/main" val="301692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1C756-15C4-0AC3-9D8E-0D9E138C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Motivation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CE600-2D1C-B3FC-EEC5-298B8ABB7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8" y="2688336"/>
            <a:ext cx="4896573" cy="3584448"/>
          </a:xfrm>
        </p:spPr>
        <p:txBody>
          <a:bodyPr anchor="t">
            <a:normAutofit/>
          </a:bodyPr>
          <a:lstStyle/>
          <a:p>
            <a:r>
              <a:rPr lang="en-US" sz="1800" dirty="0"/>
              <a:t>How can we find out more about the world? </a:t>
            </a:r>
          </a:p>
          <a:p>
            <a:endParaRPr lang="en-US" sz="1800" dirty="0"/>
          </a:p>
          <a:p>
            <a:r>
              <a:rPr lang="en-US" sz="1800" dirty="0"/>
              <a:t>How can we extend the utility of data we already have?</a:t>
            </a:r>
          </a:p>
          <a:p>
            <a:endParaRPr lang="en-US" sz="1800" dirty="0"/>
          </a:p>
          <a:p>
            <a:r>
              <a:rPr lang="en-US" sz="1800" dirty="0"/>
              <a:t>Let’s make some nice looking things</a:t>
            </a:r>
          </a:p>
          <a:p>
            <a:endParaRPr lang="en-US" sz="1800" dirty="0"/>
          </a:p>
          <a:p>
            <a:r>
              <a:rPr lang="en-US" sz="1800" dirty="0"/>
              <a:t>Let’s be ready to do it again!</a:t>
            </a:r>
          </a:p>
          <a:p>
            <a:endParaRPr lang="en-US" sz="1800" dirty="0"/>
          </a:p>
        </p:txBody>
      </p:sp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4B0009FA-2CA0-C2F8-550A-2C0B482882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5" r="23004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847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47B6-6CEA-544A-863B-7F38EC2D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contextual data – 3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55FE-D3FA-D649-9DB4-AB3E6272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Socioeconomic environment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3200" b="1" dirty="0"/>
              <a:t>Standard web scrape, programmatic URL creation</a:t>
            </a:r>
          </a:p>
          <a:p>
            <a:endParaRPr lang="en-US" dirty="0"/>
          </a:p>
          <a:p>
            <a:r>
              <a:rPr lang="en-US" dirty="0"/>
              <a:t>Access to healthy food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3200" b="1" dirty="0"/>
              <a:t>Use Google API</a:t>
            </a:r>
          </a:p>
          <a:p>
            <a:endParaRPr lang="en-US" dirty="0"/>
          </a:p>
          <a:p>
            <a:r>
              <a:rPr lang="en-US" dirty="0"/>
              <a:t>Health care options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3200" b="1" dirty="0"/>
              <a:t>Use R tools that interact with Google API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616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347B6-6CEA-544A-863B-7F38EC2D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contextual data – 3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455FE-D3FA-D649-9DB4-AB3E62722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Socioeconomic environment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3200" b="1" dirty="0"/>
              <a:t>Get zip code level poverty rates</a:t>
            </a:r>
          </a:p>
          <a:p>
            <a:endParaRPr lang="en-US" dirty="0"/>
          </a:p>
          <a:p>
            <a:r>
              <a:rPr lang="en-US" dirty="0"/>
              <a:t>Access to healthy food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3200" b="1" dirty="0"/>
              <a:t>Find closest high quality food source </a:t>
            </a:r>
          </a:p>
          <a:p>
            <a:endParaRPr lang="en-US" dirty="0"/>
          </a:p>
          <a:p>
            <a:r>
              <a:rPr lang="en-US" dirty="0"/>
              <a:t>Health care options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3200" b="1" dirty="0"/>
              <a:t>Find urgent care centers within 25 min drive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5596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t growing in a concrete crack">
            <a:extLst>
              <a:ext uri="{FF2B5EF4-FFF2-40B4-BE49-F238E27FC236}">
                <a16:creationId xmlns:a16="http://schemas.microsoft.com/office/drawing/2014/main" id="{DF6351EB-A13B-DAB7-7AD7-7C84E1C7D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920C6-17CA-464A-BA18-AC5D83CB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Example 1: Socioeconomic environment</a:t>
            </a:r>
          </a:p>
        </p:txBody>
      </p:sp>
    </p:spTree>
    <p:extLst>
      <p:ext uri="{BB962C8B-B14F-4D97-AF65-F5344CB8AC3E}">
        <p14:creationId xmlns:p14="http://schemas.microsoft.com/office/powerpoint/2010/main" val="4231362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20C6-17CA-464A-BA18-AC5D83CB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F217F-2C7A-614E-ACC1-F679BAE73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00" y="2318544"/>
            <a:ext cx="6146800" cy="3365500"/>
          </a:xfrm>
        </p:spPr>
      </p:pic>
    </p:spTree>
    <p:extLst>
      <p:ext uri="{BB962C8B-B14F-4D97-AF65-F5344CB8AC3E}">
        <p14:creationId xmlns:p14="http://schemas.microsoft.com/office/powerpoint/2010/main" val="4034878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600F-F687-7B40-B8A3-E10BAFDF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C154-5629-2646-901E-FDDCB3E9E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8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Strategy - Loop</a:t>
            </a:r>
          </a:p>
          <a:p>
            <a:pPr lvl="1"/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Copy first page</a:t>
            </a:r>
          </a:p>
          <a:p>
            <a:pPr lvl="2"/>
            <a:r>
              <a:rPr lang="en-US" sz="2800" dirty="0"/>
              <a:t>Isolate table</a:t>
            </a:r>
          </a:p>
          <a:p>
            <a:pPr lvl="2"/>
            <a:r>
              <a:rPr lang="en-US" sz="2800" dirty="0"/>
              <a:t>Clean up table</a:t>
            </a:r>
          </a:p>
          <a:p>
            <a:pPr lvl="2"/>
            <a:r>
              <a:rPr lang="en-US" sz="2800" dirty="0"/>
              <a:t>Return data</a:t>
            </a:r>
          </a:p>
          <a:p>
            <a:pPr lvl="1"/>
            <a:endParaRPr lang="en-US" sz="3200" dirty="0"/>
          </a:p>
          <a:p>
            <a:pPr marL="457200" lvl="1" indent="0">
              <a:buNone/>
            </a:pPr>
            <a:r>
              <a:rPr lang="en-US" sz="3200" dirty="0"/>
              <a:t>Go to next page, next page, …, last page</a:t>
            </a:r>
          </a:p>
          <a:p>
            <a:pPr lvl="2"/>
            <a:r>
              <a:rPr lang="en-US" sz="2800" dirty="0"/>
              <a:t>Isolate, clean, and then append to main data</a:t>
            </a:r>
          </a:p>
        </p:txBody>
      </p:sp>
      <p:pic>
        <p:nvPicPr>
          <p:cNvPr id="3080" name="Picture 8" descr="Vortex (Kings Island) - Wikipedia">
            <a:extLst>
              <a:ext uri="{FF2B5EF4-FFF2-40B4-BE49-F238E27FC236}">
                <a16:creationId xmlns:a16="http://schemas.microsoft.com/office/drawing/2014/main" id="{E611D172-B835-0E99-F9A1-AF6E2A4D8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838" y="1595886"/>
            <a:ext cx="2912312" cy="38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6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20C6-17CA-464A-BA18-AC5D83CB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F217F-2C7A-614E-ACC1-F679BAE73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00" y="2318544"/>
            <a:ext cx="6146800" cy="3365500"/>
          </a:xfrm>
        </p:spPr>
      </p:pic>
    </p:spTree>
    <p:extLst>
      <p:ext uri="{BB962C8B-B14F-4D97-AF65-F5344CB8AC3E}">
        <p14:creationId xmlns:p14="http://schemas.microsoft.com/office/powerpoint/2010/main" val="556684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20C6-17CA-464A-BA18-AC5D83CB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F217F-2C7A-614E-ACC1-F679BAE73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00" y="2318544"/>
            <a:ext cx="6146800" cy="3365500"/>
          </a:xfr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7492F688-05AD-CB47-96F8-5074BFA5B0A3}"/>
              </a:ext>
            </a:extLst>
          </p:cNvPr>
          <p:cNvSpPr/>
          <p:nvPr/>
        </p:nvSpPr>
        <p:spPr>
          <a:xfrm>
            <a:off x="1750422" y="2325189"/>
            <a:ext cx="8712925" cy="45328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4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20C6-17CA-464A-BA18-AC5D83CB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F217F-2C7A-614E-ACC1-F679BAE73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00" y="2318544"/>
            <a:ext cx="6146800" cy="3365500"/>
          </a:xfr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7492F688-05AD-CB47-96F8-5074BFA5B0A3}"/>
              </a:ext>
            </a:extLst>
          </p:cNvPr>
          <p:cNvSpPr/>
          <p:nvPr/>
        </p:nvSpPr>
        <p:spPr>
          <a:xfrm>
            <a:off x="1750422" y="2325189"/>
            <a:ext cx="8712925" cy="45328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EE761-39E1-9141-A340-34D473722D72}"/>
              </a:ext>
            </a:extLst>
          </p:cNvPr>
          <p:cNvSpPr/>
          <p:nvPr/>
        </p:nvSpPr>
        <p:spPr>
          <a:xfrm>
            <a:off x="2325189" y="2899954"/>
            <a:ext cx="7563394" cy="1227909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06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20C6-17CA-464A-BA18-AC5D83CB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F217F-2C7A-614E-ACC1-F679BAE73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00" y="2318544"/>
            <a:ext cx="6146800" cy="3365500"/>
          </a:xfr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7492F688-05AD-CB47-96F8-5074BFA5B0A3}"/>
              </a:ext>
            </a:extLst>
          </p:cNvPr>
          <p:cNvSpPr/>
          <p:nvPr/>
        </p:nvSpPr>
        <p:spPr>
          <a:xfrm>
            <a:off x="1750422" y="2325189"/>
            <a:ext cx="8712925" cy="453281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EE761-39E1-9141-A340-34D473722D72}"/>
              </a:ext>
            </a:extLst>
          </p:cNvPr>
          <p:cNvSpPr/>
          <p:nvPr/>
        </p:nvSpPr>
        <p:spPr>
          <a:xfrm>
            <a:off x="2325189" y="2899954"/>
            <a:ext cx="7563394" cy="1227909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6589BB-C332-B84E-B36E-25113E982D18}"/>
              </a:ext>
            </a:extLst>
          </p:cNvPr>
          <p:cNvSpPr/>
          <p:nvPr/>
        </p:nvSpPr>
        <p:spPr>
          <a:xfrm>
            <a:off x="2325189" y="4127863"/>
            <a:ext cx="7563394" cy="2049100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192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20C6-17CA-464A-BA18-AC5D83CB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EB3585-16CF-9B48-AFA4-2661588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0" y="3423444"/>
            <a:ext cx="6070600" cy="1155700"/>
          </a:xfrm>
        </p:spPr>
      </p:pic>
    </p:spTree>
    <p:extLst>
      <p:ext uri="{BB962C8B-B14F-4D97-AF65-F5344CB8AC3E}">
        <p14:creationId xmlns:p14="http://schemas.microsoft.com/office/powerpoint/2010/main" val="248992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294883" y="2719749"/>
            <a:ext cx="4133088" cy="35945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72000" y="3932150"/>
            <a:ext cx="7479792" cy="238214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How accessible are health services?</a:t>
            </a:r>
          </a:p>
        </p:txBody>
      </p:sp>
      <p:sp>
        <p:nvSpPr>
          <p:cNvPr id="11" name="Oval 10"/>
          <p:cNvSpPr/>
          <p:nvPr/>
        </p:nvSpPr>
        <p:spPr>
          <a:xfrm>
            <a:off x="5500969" y="845344"/>
            <a:ext cx="4396557" cy="27197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How does environment affect health?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questions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5195" y="3932150"/>
            <a:ext cx="371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Who lives in </a:t>
            </a:r>
          </a:p>
          <a:p>
            <a:pPr algn="ctr"/>
            <a:r>
              <a:rPr lang="en-US" sz="3200" dirty="0"/>
              <a:t>a food desert?</a:t>
            </a:r>
          </a:p>
        </p:txBody>
      </p:sp>
    </p:spTree>
    <p:extLst>
      <p:ext uri="{BB962C8B-B14F-4D97-AF65-F5344CB8AC3E}">
        <p14:creationId xmlns:p14="http://schemas.microsoft.com/office/powerpoint/2010/main" val="2219631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20C6-17CA-464A-BA18-AC5D83CB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EB3585-16CF-9B48-AFA4-266158861E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700" y="3423444"/>
            <a:ext cx="6070600" cy="11557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FD5DFE-E2F9-1843-9671-F20901FB6FB5}"/>
              </a:ext>
            </a:extLst>
          </p:cNvPr>
          <p:cNvSpPr/>
          <p:nvPr/>
        </p:nvSpPr>
        <p:spPr>
          <a:xfrm>
            <a:off x="1110954" y="3893584"/>
            <a:ext cx="9938758" cy="940281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940DB2-0BBC-2C43-901F-31CB155DE2A5}"/>
              </a:ext>
            </a:extLst>
          </p:cNvPr>
          <p:cNvSpPr/>
          <p:nvPr/>
        </p:nvSpPr>
        <p:spPr>
          <a:xfrm>
            <a:off x="1110954" y="2953303"/>
            <a:ext cx="9938758" cy="940281"/>
          </a:xfrm>
          <a:prstGeom prst="rect">
            <a:avLst/>
          </a:prstGeom>
          <a:solidFill>
            <a:srgbClr val="92D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22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B5CA-F87B-3547-BCF6-B0143C0A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49D4B-F168-7B40-94C6-3762DC37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724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build.zip.df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function(x) {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read_html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(x) %&gt;%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html_node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("table") %&gt;%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(fill=TRUE)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 Clean up junk in the table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[1:7]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[-c(1:12), 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names(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 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[-1, ]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[-c(101:105), 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987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8489-6BE2-4C41-98DE-037CA9C9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1C36F-342E-0E43-8439-EF2BAAAB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Initialize data with first page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zip.df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build.zip.df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("http://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zipatlas.com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/population-below-poverty-level.1.htm")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Loop through rest of pages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in 2:8)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link &lt;-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paste0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(”[BASE URL]",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".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build.zip.df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(link)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zip.df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bind_rows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zip.df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9112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8489-6BE2-4C41-98DE-037CA9C9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1C36F-342E-0E43-8439-EF2BAAAB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Initialize data with first page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zip.df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build.zip.df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("http://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zipatlas.com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/population-below-poverty-level.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.htm")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Loop through rest of pages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2:8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link &lt;-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paste0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(”[BASE URL]", </a:t>
            </a:r>
            <a:r>
              <a:rPr lang="en-US" sz="2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".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build.zip.df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(link)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zip.df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bind_rows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zip.df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1135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E950-EC70-0343-A5F0-14F27FFF3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Socioeconomic environment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4D731D-DF04-1D4A-85AD-696AA1067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7756" y="1574057"/>
            <a:ext cx="3215898" cy="4766420"/>
          </a:xfrm>
        </p:spPr>
      </p:pic>
    </p:spTree>
    <p:extLst>
      <p:ext uri="{BB962C8B-B14F-4D97-AF65-F5344CB8AC3E}">
        <p14:creationId xmlns:p14="http://schemas.microsoft.com/office/powerpoint/2010/main" val="1764524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45B3-FE0C-D04D-BCEF-82E9D066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with main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3A1B0-DA0F-5C43-9558-1A6AACDB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649B7C-F5E1-A849-885C-54015C2DB6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43156"/>
              </p:ext>
            </p:extLst>
          </p:nvPr>
        </p:nvGraphicFramePr>
        <p:xfrm>
          <a:off x="1408546" y="2659302"/>
          <a:ext cx="994525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077">
                  <a:extLst>
                    <a:ext uri="{9D8B030D-6E8A-4147-A177-3AD203B41FA5}">
                      <a16:colId xmlns:a16="http://schemas.microsoft.com/office/drawing/2014/main" val="1063096584"/>
                    </a:ext>
                  </a:extLst>
                </a:gridCol>
                <a:gridCol w="1375007">
                  <a:extLst>
                    <a:ext uri="{9D8B030D-6E8A-4147-A177-3AD203B41FA5}">
                      <a16:colId xmlns:a16="http://schemas.microsoft.com/office/drawing/2014/main" val="2783798523"/>
                    </a:ext>
                  </a:extLst>
                </a:gridCol>
                <a:gridCol w="1657543">
                  <a:extLst>
                    <a:ext uri="{9D8B030D-6E8A-4147-A177-3AD203B41FA5}">
                      <a16:colId xmlns:a16="http://schemas.microsoft.com/office/drawing/2014/main" val="105845413"/>
                    </a:ext>
                  </a:extLst>
                </a:gridCol>
                <a:gridCol w="1657543">
                  <a:extLst>
                    <a:ext uri="{9D8B030D-6E8A-4147-A177-3AD203B41FA5}">
                      <a16:colId xmlns:a16="http://schemas.microsoft.com/office/drawing/2014/main" val="227155214"/>
                    </a:ext>
                  </a:extLst>
                </a:gridCol>
                <a:gridCol w="1657543">
                  <a:extLst>
                    <a:ext uri="{9D8B030D-6E8A-4147-A177-3AD203B41FA5}">
                      <a16:colId xmlns:a16="http://schemas.microsoft.com/office/drawing/2014/main" val="3454418839"/>
                    </a:ext>
                  </a:extLst>
                </a:gridCol>
                <a:gridCol w="1657543">
                  <a:extLst>
                    <a:ext uri="{9D8B030D-6E8A-4147-A177-3AD203B41FA5}">
                      <a16:colId xmlns:a16="http://schemas.microsoft.com/office/drawing/2014/main" val="1439160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BMI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Zip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County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Address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poverty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04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 Road 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32.6%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61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Milwaukee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678 Street 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59.2%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081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53716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 Crosse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234 Avenue Cir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35.4%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1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567 Lane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47.1%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5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689 Drive Cross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56.8%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7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Ashland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345 Highway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35.3%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49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57903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789 Drive 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25.2%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76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Bayfield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456 Main Dr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48.7%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324577"/>
                  </a:ext>
                </a:extLst>
              </a:tr>
            </a:tbl>
          </a:graphicData>
        </a:graphic>
      </p:graphicFrame>
      <p:sp>
        <p:nvSpPr>
          <p:cNvPr id="5" name="Curved Right Arrow 4">
            <a:extLst>
              <a:ext uri="{FF2B5EF4-FFF2-40B4-BE49-F238E27FC236}">
                <a16:creationId xmlns:a16="http://schemas.microsoft.com/office/drawing/2014/main" id="{CF97FD55-A27E-4878-18DB-25A2F074D782}"/>
              </a:ext>
            </a:extLst>
          </p:cNvPr>
          <p:cNvSpPr/>
          <p:nvPr/>
        </p:nvSpPr>
        <p:spPr>
          <a:xfrm rot="5400000">
            <a:off x="7474896" y="-739070"/>
            <a:ext cx="741872" cy="59630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333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E950-EC70-0343-A5F0-14F27FFF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Example 2: Access to healthy food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266DF-8BF9-FC49-94CB-EA602816E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368602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Find nearby healthy food sources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Get list of coop grocery stores</a:t>
            </a:r>
          </a:p>
          <a:p>
            <a:pPr lvl="1"/>
            <a:r>
              <a:rPr lang="en-US" sz="2200" dirty="0"/>
              <a:t>Get location</a:t>
            </a:r>
          </a:p>
          <a:p>
            <a:pPr lvl="2"/>
            <a:r>
              <a:rPr lang="en-US" sz="2200" dirty="0"/>
              <a:t>Address</a:t>
            </a:r>
          </a:p>
          <a:p>
            <a:pPr lvl="2"/>
            <a:r>
              <a:rPr lang="en-US" sz="2200" dirty="0"/>
              <a:t>Lat/Lon</a:t>
            </a:r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Get other information</a:t>
            </a:r>
          </a:p>
          <a:p>
            <a:endParaRPr lang="en-US" sz="2200" dirty="0"/>
          </a:p>
        </p:txBody>
      </p:sp>
      <p:pic>
        <p:nvPicPr>
          <p:cNvPr id="6" name="Picture 5" descr="Vegetables on display at a market">
            <a:extLst>
              <a:ext uri="{FF2B5EF4-FFF2-40B4-BE49-F238E27FC236}">
                <a16:creationId xmlns:a16="http://schemas.microsoft.com/office/drawing/2014/main" id="{8F8CB873-8D2D-BD3C-277B-0D1FFA2373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9" r="1007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194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34A2-1E62-CE4C-BF30-052DF513E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tedious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A330E-8255-7C4A-9F0B-F616A64091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Search for coop grocery stores</a:t>
            </a:r>
          </a:p>
          <a:p>
            <a:r>
              <a:rPr lang="en-US" dirty="0"/>
              <a:t>Drop some pins in Google Maps </a:t>
            </a:r>
          </a:p>
          <a:p>
            <a:r>
              <a:rPr lang="en-US" dirty="0"/>
              <a:t>Copy and paste the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(Use some other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tool)</a:t>
            </a:r>
          </a:p>
          <a:p>
            <a:endParaRPr lang="en-US" dirty="0"/>
          </a:p>
          <a:p>
            <a:r>
              <a:rPr lang="en-US" dirty="0"/>
              <a:t>Create a dataset</a:t>
            </a:r>
          </a:p>
          <a:p>
            <a:r>
              <a:rPr lang="en-US" dirty="0"/>
              <a:t>Use GIS to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D4D4B-EBFD-024A-9DA6-A6527CCD3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146" y="1448594"/>
            <a:ext cx="5842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9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C160-084A-4A47-8DB0-359E24BE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URLs with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33EB-14FB-794D-BB17-EC731606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Structure of query 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Google API base URL +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search term +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options</a:t>
            </a:r>
          </a:p>
        </p:txBody>
      </p:sp>
    </p:spTree>
    <p:extLst>
      <p:ext uri="{BB962C8B-B14F-4D97-AF65-F5344CB8AC3E}">
        <p14:creationId xmlns:p14="http://schemas.microsoft.com/office/powerpoint/2010/main" val="3118743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C160-084A-4A47-8DB0-359E24BE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URLs with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33EB-14FB-794D-BB17-EC731606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Structure of query is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</a:t>
            </a:r>
            <a:r>
              <a:rPr lang="en-US" sz="2400" dirty="0"/>
              <a:t>https://</a:t>
            </a:r>
            <a:r>
              <a:rPr lang="en-US" sz="2400" dirty="0" err="1"/>
              <a:t>maps.googleapis.com</a:t>
            </a:r>
            <a:r>
              <a:rPr lang="en-US" sz="2400" dirty="0"/>
              <a:t>/maps/</a:t>
            </a:r>
            <a:r>
              <a:rPr lang="en-US" sz="2400" dirty="0" err="1"/>
              <a:t>api</a:t>
            </a:r>
            <a:r>
              <a:rPr lang="en-US" sz="2400" dirty="0"/>
              <a:t>/place/</a:t>
            </a:r>
            <a:r>
              <a:rPr lang="en-US" sz="2400" dirty="0" err="1"/>
              <a:t>textsearch</a:t>
            </a:r>
            <a:r>
              <a:rPr lang="en-US" sz="2400" dirty="0"/>
              <a:t>/</a:t>
            </a:r>
            <a:r>
              <a:rPr lang="en-US" sz="2400" dirty="0" err="1"/>
              <a:t>json?query</a:t>
            </a:r>
            <a:r>
              <a:rPr lang="en-US" sz="2400" dirty="0"/>
              <a:t>=</a:t>
            </a:r>
          </a:p>
          <a:p>
            <a:pPr marL="0" indent="0">
              <a:buNone/>
            </a:pPr>
            <a:r>
              <a:rPr lang="en-US" sz="2400" dirty="0"/>
              <a:t>	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“Coop grocery in Dane County”</a:t>
            </a:r>
          </a:p>
          <a:p>
            <a:pPr marL="0" indent="0">
              <a:buNone/>
            </a:pPr>
            <a:r>
              <a:rPr lang="en-US" sz="2400" dirty="0"/>
              <a:t>	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B050"/>
                </a:solidFill>
              </a:rPr>
              <a:t> Search radius</a:t>
            </a:r>
          </a:p>
          <a:p>
            <a:pPr marL="0" indent="0">
              <a:buNone/>
            </a:pPr>
            <a:r>
              <a:rPr lang="en-US" sz="2400" dirty="0"/>
              <a:t>	+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0070C0"/>
                </a:solidFill>
              </a:rPr>
              <a:t>Google API key</a:t>
            </a:r>
          </a:p>
        </p:txBody>
      </p:sp>
    </p:spTree>
    <p:extLst>
      <p:ext uri="{BB962C8B-B14F-4D97-AF65-F5344CB8AC3E}">
        <p14:creationId xmlns:p14="http://schemas.microsoft.com/office/powerpoint/2010/main" val="3112661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B2A8-2750-0A4B-9091-DC2060FE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820CC-A4FA-8141-8A0E-8C568FB37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solving using R, but relevant to other tools</a:t>
            </a:r>
          </a:p>
          <a:p>
            <a:endParaRPr lang="en-US" dirty="0"/>
          </a:p>
          <a:p>
            <a:r>
              <a:rPr lang="en-US" dirty="0"/>
              <a:t>Reproducibility</a:t>
            </a:r>
          </a:p>
          <a:p>
            <a:pPr lvl="1"/>
            <a:r>
              <a:rPr lang="en-US" dirty="0"/>
              <a:t>Solve problems once</a:t>
            </a:r>
          </a:p>
          <a:p>
            <a:pPr lvl="1"/>
            <a:r>
              <a:rPr lang="en-US" dirty="0"/>
              <a:t>Make as much as possible </a:t>
            </a:r>
            <a:r>
              <a:rPr lang="en-US" b="1" dirty="0"/>
              <a:t>auditable</a:t>
            </a:r>
          </a:p>
          <a:p>
            <a:pPr lvl="1"/>
            <a:endParaRPr lang="en-US" dirty="0"/>
          </a:p>
          <a:p>
            <a:r>
              <a:rPr lang="en-US" dirty="0"/>
              <a:t>Real examples, not toys	</a:t>
            </a:r>
          </a:p>
          <a:p>
            <a:pPr lvl="1"/>
            <a:r>
              <a:rPr lang="en-US" dirty="0"/>
              <a:t>Data that look like your data</a:t>
            </a:r>
          </a:p>
          <a:p>
            <a:pPr lvl="1"/>
            <a:r>
              <a:rPr lang="en-US" dirty="0"/>
              <a:t>Do things that you normally do with your data</a:t>
            </a:r>
          </a:p>
        </p:txBody>
      </p:sp>
      <p:pic>
        <p:nvPicPr>
          <p:cNvPr id="2050" name="Picture 2" descr="RStudio Logo Usage Guidelines - RStudio">
            <a:extLst>
              <a:ext uri="{FF2B5EF4-FFF2-40B4-BE49-F238E27FC236}">
                <a16:creationId xmlns:a16="http://schemas.microsoft.com/office/drawing/2014/main" id="{5E263DF5-42F6-B76C-3D1D-002B9379F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321" y="3111497"/>
            <a:ext cx="2014689" cy="16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etting Started With RStudio, Part 1">
            <a:extLst>
              <a:ext uri="{FF2B5EF4-FFF2-40B4-BE49-F238E27FC236}">
                <a16:creationId xmlns:a16="http://schemas.microsoft.com/office/drawing/2014/main" id="{DE5BA347-FDFF-542D-970D-E14EC3C7F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361" y="1662888"/>
            <a:ext cx="3106639" cy="102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CA1AEC6-26E3-B61C-0948-5FB1BB2A9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87" y="216377"/>
            <a:ext cx="1492758" cy="115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GitHub Blog | Updates, ideas, and inspiration from GitHub to help  developers build and design software.">
            <a:extLst>
              <a:ext uri="{FF2B5EF4-FFF2-40B4-BE49-F238E27FC236}">
                <a16:creationId xmlns:a16="http://schemas.microsoft.com/office/drawing/2014/main" id="{0DE98270-142C-6FD4-874A-4243B2CCD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287" y="5008652"/>
            <a:ext cx="1809690" cy="9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056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C160-084A-4A47-8DB0-359E24BE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Search Scrape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33EB-14FB-794D-BB17-EC731606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R command </a:t>
            </a:r>
            <a:r>
              <a:rPr lang="en-US" b="1" dirty="0">
                <a:solidFill>
                  <a:srgbClr val="0070C0"/>
                </a:solidFill>
              </a:rPr>
              <a:t>paste0()</a:t>
            </a:r>
            <a:r>
              <a:rPr lang="en-US" dirty="0"/>
              <a:t> to combine elements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result is a </a:t>
            </a:r>
            <a:r>
              <a:rPr lang="en-US" dirty="0" err="1"/>
              <a:t>looooooong</a:t>
            </a:r>
            <a:r>
              <a:rPr lang="en-US" dirty="0"/>
              <a:t> URL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https://</a:t>
            </a:r>
            <a:r>
              <a:rPr lang="en-US" dirty="0" err="1"/>
              <a:t>maps.googleapis.com</a:t>
            </a:r>
            <a:r>
              <a:rPr lang="en-US" dirty="0"/>
              <a:t>/maps/</a:t>
            </a:r>
            <a:r>
              <a:rPr lang="en-US" dirty="0" err="1"/>
              <a:t>api</a:t>
            </a:r>
            <a:r>
              <a:rPr lang="en-US" dirty="0"/>
              <a:t>/place/</a:t>
            </a:r>
            <a:r>
              <a:rPr lang="en-US" dirty="0" err="1"/>
              <a:t>textsearch</a:t>
            </a:r>
            <a:r>
              <a:rPr lang="en-US" dirty="0"/>
              <a:t>/</a:t>
            </a:r>
            <a:r>
              <a:rPr lang="en-US" dirty="0" err="1"/>
              <a:t>json?query</a:t>
            </a:r>
            <a:r>
              <a:rPr lang="en-US" dirty="0"/>
              <a:t>=</a:t>
            </a:r>
            <a:r>
              <a:rPr lang="en-US" dirty="0" err="1"/>
              <a:t>Coop+grocery+in+Dane+County&amp;radius</a:t>
            </a:r>
            <a:r>
              <a:rPr lang="en-US" dirty="0"/>
              <a:t>=50000&amp;key=AIzaSyBZqWP3nojVe3fmUcv6YlZ2l1F5tozq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03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C160-084A-4A47-8DB0-359E24BE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Search Scrape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33EB-14FB-794D-BB17-EC731606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 R command </a:t>
            </a:r>
            <a:r>
              <a:rPr lang="en-US" b="1" dirty="0">
                <a:solidFill>
                  <a:srgbClr val="0070C0"/>
                </a:solidFill>
              </a:rPr>
              <a:t>paste0()</a:t>
            </a:r>
            <a:r>
              <a:rPr lang="en-US" dirty="0"/>
              <a:t> to combine elements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result is a </a:t>
            </a:r>
            <a:r>
              <a:rPr lang="en-US" dirty="0" err="1"/>
              <a:t>looooooong</a:t>
            </a:r>
            <a:r>
              <a:rPr lang="en-US" dirty="0"/>
              <a:t> URL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 https://</a:t>
            </a:r>
            <a:r>
              <a:rPr lang="en-US" dirty="0" err="1"/>
              <a:t>maps.googleapis.com</a:t>
            </a:r>
            <a:r>
              <a:rPr lang="en-US" dirty="0"/>
              <a:t>/maps/</a:t>
            </a:r>
            <a:r>
              <a:rPr lang="en-US" dirty="0" err="1"/>
              <a:t>api</a:t>
            </a:r>
            <a:r>
              <a:rPr lang="en-US" dirty="0"/>
              <a:t>/place/</a:t>
            </a:r>
            <a:r>
              <a:rPr lang="en-US" dirty="0" err="1"/>
              <a:t>textsearch</a:t>
            </a:r>
            <a:r>
              <a:rPr lang="en-US" dirty="0"/>
              <a:t>/</a:t>
            </a:r>
            <a:r>
              <a:rPr lang="en-US" dirty="0" err="1"/>
              <a:t>json?query</a:t>
            </a:r>
            <a:r>
              <a:rPr lang="en-US" dirty="0"/>
              <a:t>=</a:t>
            </a:r>
            <a:r>
              <a:rPr lang="en-US" b="1" dirty="0" err="1">
                <a:solidFill>
                  <a:srgbClr val="FF0000"/>
                </a:solidFill>
              </a:rPr>
              <a:t>Coop+grocery+in+Dane+County</a:t>
            </a:r>
            <a:r>
              <a:rPr lang="en-US" dirty="0" err="1"/>
              <a:t>&amp;</a:t>
            </a:r>
            <a:r>
              <a:rPr lang="en-US" b="1" dirty="0" err="1">
                <a:solidFill>
                  <a:srgbClr val="00B050"/>
                </a:solidFill>
              </a:rPr>
              <a:t>radius</a:t>
            </a:r>
            <a:r>
              <a:rPr lang="en-US" b="1" dirty="0">
                <a:solidFill>
                  <a:srgbClr val="00B050"/>
                </a:solidFill>
              </a:rPr>
              <a:t>=50000</a:t>
            </a:r>
            <a:r>
              <a:rPr lang="en-US" dirty="0"/>
              <a:t>&amp;key=</a:t>
            </a:r>
            <a:r>
              <a:rPr lang="en-US" b="1" dirty="0">
                <a:solidFill>
                  <a:srgbClr val="0070C0"/>
                </a:solidFill>
              </a:rPr>
              <a:t>AIzaSyBZqWP3nojVe3fmUcv6YlZ2l1F5tozq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I saved this </a:t>
            </a:r>
            <a:r>
              <a:rPr lang="en-US" sz="2400" b="1" dirty="0" err="1"/>
              <a:t>loooong</a:t>
            </a:r>
            <a:r>
              <a:rPr lang="en-US" sz="2400" b="1" dirty="0"/>
              <a:t> Google URL as a thing called </a:t>
            </a:r>
            <a:r>
              <a:rPr lang="en-US" sz="2400" b="1" dirty="0" err="1"/>
              <a:t>Gurl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9758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8BA5-9116-C747-9A85-EBA8759E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search scrape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8CA1-253C-C741-BA7F-2DFDDBA4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b="1" dirty="0" err="1">
                <a:solidFill>
                  <a:srgbClr val="FF0000"/>
                </a:solidFill>
              </a:rPr>
              <a:t>httr</a:t>
            </a:r>
            <a:r>
              <a:rPr lang="en-US" dirty="0"/>
              <a:t> package, use </a:t>
            </a:r>
            <a:r>
              <a:rPr lang="en-US" b="1" dirty="0">
                <a:solidFill>
                  <a:srgbClr val="0070C0"/>
                </a:solidFill>
              </a:rPr>
              <a:t>GET()</a:t>
            </a:r>
            <a:r>
              <a:rPr lang="en-US" dirty="0"/>
              <a:t> to copy the page</a:t>
            </a:r>
          </a:p>
          <a:p>
            <a:r>
              <a:rPr lang="en-US" dirty="0"/>
              <a:t>From </a:t>
            </a:r>
            <a:r>
              <a:rPr lang="en-US" b="1" dirty="0" err="1">
                <a:solidFill>
                  <a:srgbClr val="FF0000"/>
                </a:solidFill>
              </a:rPr>
              <a:t>jsonlite</a:t>
            </a:r>
            <a:r>
              <a:rPr lang="en-US" dirty="0"/>
              <a:t> package, convert the page to data</a:t>
            </a:r>
          </a:p>
          <a:p>
            <a:r>
              <a:rPr lang="en-US" dirty="0"/>
              <a:t>Save what you need from the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3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38BA5-9116-C747-9A85-EBA8759E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search scrape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3 terse, magical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B8CA1-253C-C741-BA7F-2DFDDBA4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b="1" dirty="0" err="1">
                <a:solidFill>
                  <a:srgbClr val="FF0000"/>
                </a:solidFill>
              </a:rPr>
              <a:t>httr</a:t>
            </a:r>
            <a:r>
              <a:rPr lang="en-US" dirty="0"/>
              <a:t> package, use </a:t>
            </a:r>
            <a:r>
              <a:rPr lang="en-US" b="1" dirty="0">
                <a:solidFill>
                  <a:srgbClr val="0070C0"/>
                </a:solidFill>
              </a:rPr>
              <a:t>GET()</a:t>
            </a:r>
            <a:r>
              <a:rPr lang="en-US" dirty="0"/>
              <a:t> to copy the page</a:t>
            </a:r>
          </a:p>
          <a:p>
            <a:r>
              <a:rPr lang="en-US" dirty="0"/>
              <a:t>From </a:t>
            </a:r>
            <a:r>
              <a:rPr lang="en-US" b="1" dirty="0" err="1">
                <a:solidFill>
                  <a:srgbClr val="FF0000"/>
                </a:solidFill>
              </a:rPr>
              <a:t>jsonlite</a:t>
            </a:r>
            <a:r>
              <a:rPr lang="en-US" dirty="0"/>
              <a:t> package, convert the page to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tmp1 &lt;-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tmp2 &lt;-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(tmp1, "text")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tmp3 &lt;-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fromJSON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(tmp2)</a:t>
            </a:r>
          </a:p>
        </p:txBody>
      </p:sp>
    </p:spTree>
    <p:extLst>
      <p:ext uri="{BB962C8B-B14F-4D97-AF65-F5344CB8AC3E}">
        <p14:creationId xmlns:p14="http://schemas.microsoft.com/office/powerpoint/2010/main" val="42715244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2783-6670-FE4F-8BD1-ED482E030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“Coop grocery in Dane County”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933E40-6E65-3244-BC20-BB08A13B4C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481651"/>
              </p:ext>
            </p:extLst>
          </p:nvPr>
        </p:nvGraphicFramePr>
        <p:xfrm>
          <a:off x="838200" y="1825625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02794628"/>
                    </a:ext>
                  </a:extLst>
                </a:gridCol>
                <a:gridCol w="1215736">
                  <a:extLst>
                    <a:ext uri="{9D8B030D-6E8A-4147-A177-3AD203B41FA5}">
                      <a16:colId xmlns:a16="http://schemas.microsoft.com/office/drawing/2014/main" val="1327597857"/>
                    </a:ext>
                  </a:extLst>
                </a:gridCol>
                <a:gridCol w="942109">
                  <a:extLst>
                    <a:ext uri="{9D8B030D-6E8A-4147-A177-3AD203B41FA5}">
                      <a16:colId xmlns:a16="http://schemas.microsoft.com/office/drawing/2014/main" val="3021573812"/>
                    </a:ext>
                  </a:extLst>
                </a:gridCol>
                <a:gridCol w="5728855">
                  <a:extLst>
                    <a:ext uri="{9D8B030D-6E8A-4147-A177-3AD203B41FA5}">
                      <a16:colId xmlns:a16="http://schemas.microsoft.com/office/drawing/2014/main" val="157913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Address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7921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Willy Street Co-op‚ North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-89.362809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43.1276093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2817 N Sherman Ave, Madison, WI 53704, 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8272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Yahara River Grocery Cooperative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-89.218717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42.9165114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 E Main St, Stoughton, WI 53589, 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2283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Regent Market Co-Op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-89.423402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43.068052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2136 Regent St, Madison, WI 53726, 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4214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Willy Street Co-op‚ East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-89.362873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43.0837051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1221 Williamson St, Madison, WI 53703, 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298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Willy Street Co-op‚ West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-89.500408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43.0964478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6825 University Ave, Middleton, WI 53562, 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081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Premier Cooperative Supermarket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-89.747575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43.140273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917 Mills St, Black Earth, WI 53515, 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3426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Jenifer Street Market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-89.351479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43.0903834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2038 Jenifer St, Madison, WI 53704, 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442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Nature's Bakery Co-Op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-89.367063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43.081091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1019 Williamson St, Madison, WI 53703, USA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0700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4357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430C-8281-9B4E-AF88-556EEFA2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D6E22-8294-704E-89A1-AA9C7C28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015"/>
            <a:ext cx="10515600" cy="4743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get20results &lt;- function(x)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thingtosearch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gsub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 ", "+", x)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Gurl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[ALL THE PARTS OF THE URL]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Gurl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tmp2 &lt;-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"text")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tmp3 &lt;-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fromJSON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(tmp2)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tmp4 &lt;-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bind_cols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name = tmp3...name,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tmp3...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lng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tmp3...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	  address = tmp3...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formatted_address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	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(tmp4)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0579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0FB6F-4D6F-B544-8579-4DD96DC1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73BA4-ACCB-1641-A3A2-A47E3C90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places, even roughly operationalized...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You can get a list of results from Google</a:t>
            </a:r>
          </a:p>
          <a:p>
            <a:pPr lvl="1"/>
            <a:r>
              <a:rPr lang="en-US" dirty="0"/>
              <a:t>You can get coordinates</a:t>
            </a:r>
          </a:p>
          <a:p>
            <a:pPr lvl="1"/>
            <a:r>
              <a:rPr lang="en-US" dirty="0"/>
              <a:t>You can get addresses</a:t>
            </a:r>
          </a:p>
          <a:p>
            <a:pPr lvl="1"/>
            <a:r>
              <a:rPr lang="en-US" dirty="0"/>
              <a:t>You can get open hours, ratings,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69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EFA1-8D6B-4F4D-8872-7E68D9CD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aside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062DA8-E888-6444-A465-9C1BBF024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Location data the easy way!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Great tools that interact with Google already exist</a:t>
            </a:r>
          </a:p>
          <a:p>
            <a:pPr lvl="1"/>
            <a:r>
              <a:rPr lang="en-US" dirty="0"/>
              <a:t>R package </a:t>
            </a:r>
            <a:r>
              <a:rPr lang="en-US" b="1" dirty="0" err="1">
                <a:solidFill>
                  <a:srgbClr val="FF0000"/>
                </a:solidFill>
              </a:rPr>
              <a:t>ggmap</a:t>
            </a:r>
            <a:r>
              <a:rPr lang="en-US" dirty="0"/>
              <a:t> does a lot!</a:t>
            </a:r>
          </a:p>
          <a:p>
            <a:pPr lvl="1"/>
            <a:r>
              <a:rPr lang="en-US" dirty="0"/>
              <a:t>Following examples will use several functions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geocode()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</a:rPr>
              <a:t>mapdist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</a:rPr>
              <a:t>get_map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</a:p>
          <a:p>
            <a:pPr lvl="2"/>
            <a:r>
              <a:rPr lang="en-US" b="1" dirty="0" err="1">
                <a:solidFill>
                  <a:srgbClr val="0070C0"/>
                </a:solidFill>
              </a:rPr>
              <a:t>ggmap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96684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3BE-57DA-0E40-8549-A20B3009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data the easy 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B6D1-BF43-EB47-A62C-F16153F01A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ggmap’s</a:t>
            </a:r>
            <a:r>
              <a:rPr lang="en-US" dirty="0"/>
              <a:t> function </a:t>
            </a:r>
            <a:r>
              <a:rPr lang="en-US" b="1" dirty="0">
                <a:solidFill>
                  <a:srgbClr val="0070C0"/>
                </a:solidFill>
              </a:rPr>
              <a:t>geocode()</a:t>
            </a:r>
          </a:p>
          <a:p>
            <a:pPr marL="0" indent="0">
              <a:buNone/>
            </a:pPr>
            <a:r>
              <a:rPr lang="en-US" b="1" dirty="0"/>
              <a:t>It just works!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9C504E-6FDC-B54F-AC93-88AEC4FA85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2743199"/>
            <a:ext cx="12167042" cy="2078182"/>
          </a:xfrm>
        </p:spPr>
      </p:pic>
    </p:spTree>
    <p:extLst>
      <p:ext uri="{BB962C8B-B14F-4D97-AF65-F5344CB8AC3E}">
        <p14:creationId xmlns:p14="http://schemas.microsoft.com/office/powerpoint/2010/main" val="9017990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3BE-57DA-0E40-8549-A20B3009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data the easy 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B6D1-BF43-EB47-A62C-F16153F01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ggmap’s</a:t>
            </a:r>
            <a:r>
              <a:rPr lang="en-US" dirty="0"/>
              <a:t> function </a:t>
            </a:r>
            <a:r>
              <a:rPr lang="en-US" b="1" dirty="0">
                <a:solidFill>
                  <a:srgbClr val="0070C0"/>
                </a:solidFill>
              </a:rPr>
              <a:t>geocode()</a:t>
            </a:r>
          </a:p>
          <a:p>
            <a:pPr marL="0" indent="0">
              <a:buNone/>
            </a:pPr>
            <a:r>
              <a:rPr lang="en-US" b="1" dirty="0"/>
              <a:t>And it can figure this out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00558C-6EA0-9546-82F4-9ED51B34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58" y="4685624"/>
            <a:ext cx="12192000" cy="2106661"/>
          </a:xfrm>
          <a:prstGeom prst="rect">
            <a:avLst/>
          </a:prstGeom>
        </p:spPr>
      </p:pic>
      <p:pic>
        <p:nvPicPr>
          <p:cNvPr id="20" name="Content Placeholder 5">
            <a:extLst>
              <a:ext uri="{FF2B5EF4-FFF2-40B4-BE49-F238E27FC236}">
                <a16:creationId xmlns:a16="http://schemas.microsoft.com/office/drawing/2014/main" id="{F2D35526-3A88-6E4E-B672-E4DF57A14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199"/>
            <a:ext cx="12167042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4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70012-EE74-4341-8E32-CDD6C808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words about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6932-7E06-2941-BF49-4A411567F6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a free, open-source statistical application</a:t>
            </a:r>
          </a:p>
          <a:p>
            <a:endParaRPr lang="en-US" dirty="0"/>
          </a:p>
          <a:p>
            <a:r>
              <a:rPr lang="en-US" dirty="0"/>
              <a:t>RStudio is a free, open-source GUI for R</a:t>
            </a:r>
          </a:p>
          <a:p>
            <a:endParaRPr lang="en-US" dirty="0"/>
          </a:p>
          <a:p>
            <a:r>
              <a:rPr lang="en-US" dirty="0"/>
              <a:t>R has lots of free, open-source helper tools called </a:t>
            </a:r>
            <a:r>
              <a:rPr lang="en-US" dirty="0">
                <a:solidFill>
                  <a:srgbClr val="FF0000"/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17066295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93BE-57DA-0E40-8549-A20B3009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data the easy way!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9B6D1-BF43-EB47-A62C-F16153F01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ggmap’s</a:t>
            </a:r>
            <a:r>
              <a:rPr lang="en-US" dirty="0"/>
              <a:t> function </a:t>
            </a:r>
            <a:r>
              <a:rPr lang="en-US" b="1" dirty="0">
                <a:solidFill>
                  <a:srgbClr val="0070C0"/>
                </a:solidFill>
              </a:rPr>
              <a:t>geocode()</a:t>
            </a:r>
          </a:p>
          <a:p>
            <a:pPr marL="0" indent="0">
              <a:buNone/>
            </a:pPr>
            <a:r>
              <a:rPr lang="en-US" b="1" dirty="0"/>
              <a:t>And because we live in the future!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2AEE4-4CF3-064E-86A6-8B36891F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7875"/>
            <a:ext cx="12192000" cy="2040144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36BDA008-8374-5F4B-83C9-47258D0B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199"/>
            <a:ext cx="12167042" cy="207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5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469C-6884-8248-93A7-7FB2DFE5D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geocoding the easy 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1D38E-0AB7-2541-A9ED-B81A72073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buildings &lt;-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(“List of 200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buildings.csv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”)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geocoded_buildings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geocode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buildings$name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7C1664-F611-F245-96A4-3B6484219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211665"/>
              </p:ext>
            </p:extLst>
          </p:nvPr>
        </p:nvGraphicFramePr>
        <p:xfrm>
          <a:off x="1671782" y="3698394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7281875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8996178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6819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018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Building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09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Building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97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771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Building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222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4463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ethoscope on white background">
            <a:extLst>
              <a:ext uri="{FF2B5EF4-FFF2-40B4-BE49-F238E27FC236}">
                <a16:creationId xmlns:a16="http://schemas.microsoft.com/office/drawing/2014/main" id="{5BD3831D-1CD9-5255-9F7D-C8D4E4E2D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93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9C160-084A-4A47-8DB0-359E24BE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3400"/>
              <a:t>Example 3: Health care options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33EB-14FB-794D-BB17-EC731606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3" y="2522949"/>
            <a:ext cx="5711953" cy="34023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So, now we know how to get location information from a search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Let’s create some relevant data</a:t>
            </a:r>
          </a:p>
          <a:p>
            <a:pPr lvl="1"/>
            <a:r>
              <a:rPr lang="en-US" sz="2000" dirty="0"/>
              <a:t>Distance to closest coop grocery</a:t>
            </a:r>
          </a:p>
          <a:p>
            <a:pPr lvl="1"/>
            <a:r>
              <a:rPr lang="en-US" sz="2000" dirty="0"/>
              <a:t>Distance to health care services</a:t>
            </a:r>
          </a:p>
          <a:p>
            <a:pPr lvl="1"/>
            <a:r>
              <a:rPr lang="en-US" sz="2000" dirty="0"/>
              <a:t>Density of health care services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9401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430C-8281-9B4E-AF88-556EEFA20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D6E22-8294-704E-89A1-AA9C7C288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3015"/>
            <a:ext cx="10515600" cy="47439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get20results &lt;- function(x)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thingtosearch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gsub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 ", "+", x)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Gurl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[ALL THE PARTS OF THE URL]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tmp1 &lt;-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Gurl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tmp2 &lt;-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(tmp1, "text")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tmp3 &lt;-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fromJSON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(tmp2)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tmp4 &lt;- </a:t>
            </a:r>
            <a:r>
              <a:rPr lang="en-US" sz="18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bind_cols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name = tmp3...name,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tmp3...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lng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tmp3...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	  address = tmp3...</a:t>
            </a:r>
            <a:r>
              <a:rPr 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formatted_address</a:t>
            </a:r>
            <a:endParaRPr 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	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8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(tmp4)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46418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A4C2-DC9B-BB49-ACB5-A7572760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0C9B-D678-5348-88F3-6C218FEDF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first 20 matches to any Google Map search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co &lt;- </a:t>
            </a:r>
            <a:r>
              <a:rPr lang="en-US" b="1" dirty="0">
                <a:solidFill>
                  <a:srgbClr val="0070C0"/>
                </a:solidFill>
              </a:rPr>
              <a:t>get20results</a:t>
            </a:r>
            <a:r>
              <a:rPr lang="en-US" dirty="0"/>
              <a:t>("Coop grocery in Madison")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800" b="1" dirty="0"/>
              <a:t>NOTE</a:t>
            </a:r>
            <a:r>
              <a:rPr lang="en-US" sz="1800" dirty="0"/>
              <a:t> You can get more than 20 by repeating the search and adding a token returned with the first search.</a:t>
            </a:r>
          </a:p>
        </p:txBody>
      </p:sp>
    </p:spTree>
    <p:extLst>
      <p:ext uri="{BB962C8B-B14F-4D97-AF65-F5344CB8AC3E}">
        <p14:creationId xmlns:p14="http://schemas.microsoft.com/office/powerpoint/2010/main" val="3980526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4A01-EFE7-2043-8E18-31123B86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is it to nearest coop?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D6F8-283A-E645-889E-E4B1E50E5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Use the </a:t>
            </a:r>
            <a:r>
              <a:rPr lang="en-US" b="1" dirty="0" err="1">
                <a:solidFill>
                  <a:srgbClr val="0070C0"/>
                </a:solidFill>
              </a:rPr>
              <a:t>mapdist</a:t>
            </a:r>
            <a:r>
              <a:rPr lang="en-US" dirty="0"/>
              <a:t>() function to get travel distances, duration, other details, </a:t>
            </a:r>
            <a:r>
              <a:rPr lang="en-US" b="1" dirty="0"/>
              <a:t>by mode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df$address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to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co$address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dist1 &lt;-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from,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to,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mode="bicycling",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output="simple”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2895901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4E09-CE68-5347-9029-C339327D2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</a:t>
            </a:r>
            <a:r>
              <a:rPr lang="en-US" b="1" dirty="0" err="1">
                <a:solidFill>
                  <a:srgbClr val="0070C0"/>
                </a:solidFill>
              </a:rPr>
              <a:t>mapdist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2243DDA-0912-8E4B-BE1B-F4AF0EF38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871" y="2109142"/>
            <a:ext cx="9801716" cy="3129756"/>
          </a:xfrm>
        </p:spPr>
      </p:pic>
    </p:spTree>
    <p:extLst>
      <p:ext uri="{BB962C8B-B14F-4D97-AF65-F5344CB8AC3E}">
        <p14:creationId xmlns:p14="http://schemas.microsoft.com/office/powerpoint/2010/main" val="3470062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BCD7-9C13-934E-B734-8E96CA61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for finding closest coop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8F42-EDAA-AD4C-89EB-810D1DA01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</a:rPr>
              <a:t>mapdist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</a:t>
            </a:r>
            <a:r>
              <a:rPr lang="en-US" dirty="0">
                <a:solidFill>
                  <a:srgbClr val="FF0000"/>
                </a:solidFill>
              </a:rPr>
              <a:t>get distance </a:t>
            </a:r>
            <a:r>
              <a:rPr lang="en-US" dirty="0"/>
              <a:t>from each address to each coop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Make a long file </a:t>
            </a:r>
            <a:r>
              <a:rPr lang="en-US" dirty="0"/>
              <a:t>of all 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Sort</a:t>
            </a:r>
            <a:r>
              <a:rPr lang="en-US" dirty="0"/>
              <a:t> by address, then distance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Save the first result</a:t>
            </a:r>
            <a:r>
              <a:rPr lang="en-US" dirty="0"/>
              <a:t> for each address and drop the rest</a:t>
            </a:r>
          </a:p>
          <a:p>
            <a:endParaRPr lang="en-US" dirty="0"/>
          </a:p>
          <a:p>
            <a:r>
              <a:rPr lang="en-US" dirty="0"/>
              <a:t>The result is the distance to the closest coop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Rename the variable </a:t>
            </a:r>
            <a:r>
              <a:rPr lang="en-US" dirty="0"/>
              <a:t>to </a:t>
            </a:r>
            <a:r>
              <a:rPr lang="en-US" b="1" dirty="0"/>
              <a:t>closest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Drop</a:t>
            </a:r>
            <a:r>
              <a:rPr lang="en-US" dirty="0"/>
              <a:t> unneeded variables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Merge</a:t>
            </a:r>
            <a:r>
              <a:rPr lang="en-US" dirty="0"/>
              <a:t> the </a:t>
            </a:r>
            <a:r>
              <a:rPr lang="en-US" b="1" dirty="0"/>
              <a:t>closest</a:t>
            </a:r>
            <a:r>
              <a:rPr lang="en-US" dirty="0"/>
              <a:t> into main data </a:t>
            </a:r>
          </a:p>
        </p:txBody>
      </p:sp>
    </p:spTree>
    <p:extLst>
      <p:ext uri="{BB962C8B-B14F-4D97-AF65-F5344CB8AC3E}">
        <p14:creationId xmlns:p14="http://schemas.microsoft.com/office/powerpoint/2010/main" val="7160533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10F5-1499-8549-8F73-4DC17811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dplyr</a:t>
            </a:r>
            <a:r>
              <a:rPr lang="en-US" dirty="0"/>
              <a:t> makes it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679A-3BC8-324B-A271-B2CA1A6F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Reproducible data transformations</a:t>
            </a:r>
          </a:p>
          <a:p>
            <a:endParaRPr lang="en-US" dirty="0"/>
          </a:p>
          <a:p>
            <a:r>
              <a:rPr lang="en-US" dirty="0"/>
              <a:t>Literate so others can tell what you did</a:t>
            </a:r>
          </a:p>
          <a:p>
            <a:endParaRPr lang="en-US" dirty="0"/>
          </a:p>
          <a:p>
            <a:r>
              <a:rPr lang="en-US" dirty="0"/>
              <a:t>Creates an audit trail</a:t>
            </a:r>
          </a:p>
          <a:p>
            <a:endParaRPr lang="en-US" dirty="0"/>
          </a:p>
          <a:p>
            <a:r>
              <a:rPr lang="en-US" dirty="0"/>
              <a:t>Feels slower than “just doing it in Excel” at first, but pays off in the long run</a:t>
            </a:r>
          </a:p>
        </p:txBody>
      </p:sp>
    </p:spTree>
    <p:extLst>
      <p:ext uri="{BB962C8B-B14F-4D97-AF65-F5344CB8AC3E}">
        <p14:creationId xmlns:p14="http://schemas.microsoft.com/office/powerpoint/2010/main" val="11772080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10F5-1499-8549-8F73-4DC17811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dplyr</a:t>
            </a:r>
            <a:r>
              <a:rPr lang="en-US" dirty="0"/>
              <a:t> makes it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B679A-3BC8-324B-A271-B2CA1A6FC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closest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(from, miles) %&gt;%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(from) %&gt;%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()==1) %&gt;%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(from, to, miles) %&gt;%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transmute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address = from,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name_closest_coop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to,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dist_closest_coop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miles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</p:txBody>
      </p:sp>
    </p:spTree>
    <p:extLst>
      <p:ext uri="{BB962C8B-B14F-4D97-AF65-F5344CB8AC3E}">
        <p14:creationId xmlns:p14="http://schemas.microsoft.com/office/powerpoint/2010/main" val="3578195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18AF0-6C7C-424D-8518-A82B6911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Some words about R</a:t>
            </a:r>
          </a:p>
        </p:txBody>
      </p:sp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8B6C1C55-5742-8669-D895-583DD36E1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78" r="32072" b="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CED5-A037-0942-AA8C-2B455E661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We can use packages to…</a:t>
            </a:r>
          </a:p>
          <a:p>
            <a:pPr lvl="1"/>
            <a:r>
              <a:rPr lang="en-US" sz="2200" dirty="0"/>
              <a:t>Get data</a:t>
            </a:r>
          </a:p>
          <a:p>
            <a:pPr lvl="1"/>
            <a:r>
              <a:rPr lang="en-US" sz="2200" dirty="0"/>
              <a:t>Open files</a:t>
            </a:r>
          </a:p>
          <a:p>
            <a:pPr lvl="1"/>
            <a:r>
              <a:rPr lang="en-US" sz="2200" dirty="0"/>
              <a:t>Work with many data types simultaneously</a:t>
            </a:r>
          </a:p>
          <a:p>
            <a:pPr lvl="1"/>
            <a:r>
              <a:rPr lang="en-US" sz="2200" dirty="0"/>
              <a:t>Interact with websites</a:t>
            </a:r>
          </a:p>
          <a:p>
            <a:pPr lvl="1"/>
            <a:r>
              <a:rPr lang="en-US" sz="2200" dirty="0"/>
              <a:t>Make tables and maps</a:t>
            </a:r>
          </a:p>
          <a:p>
            <a:pPr lvl="1"/>
            <a:r>
              <a:rPr lang="en-US" sz="2200" dirty="0"/>
              <a:t>Save files in different formats</a:t>
            </a:r>
          </a:p>
          <a:p>
            <a:pPr lvl="1"/>
            <a:r>
              <a:rPr lang="en-US" sz="2200" dirty="0"/>
              <a:t>Bundle files in a zip</a:t>
            </a:r>
          </a:p>
          <a:p>
            <a:pPr lvl="1"/>
            <a:r>
              <a:rPr lang="en-US" sz="2200" dirty="0"/>
              <a:t>Post data to Box</a:t>
            </a:r>
          </a:p>
        </p:txBody>
      </p:sp>
    </p:spTree>
    <p:extLst>
      <p:ext uri="{BB962C8B-B14F-4D97-AF65-F5344CB8AC3E}">
        <p14:creationId xmlns:p14="http://schemas.microsoft.com/office/powerpoint/2010/main" val="4102661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8C26-C581-084B-BB46-99BB38A3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Merged into main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F4B15-9B4D-F04E-88F1-1F424D47A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800" y="2159794"/>
            <a:ext cx="9042400" cy="3683000"/>
          </a:xfrm>
        </p:spPr>
      </p:pic>
    </p:spTree>
    <p:extLst>
      <p:ext uri="{BB962C8B-B14F-4D97-AF65-F5344CB8AC3E}">
        <p14:creationId xmlns:p14="http://schemas.microsoft.com/office/powerpoint/2010/main" val="1749781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BCD7-9C13-934E-B734-8E96CA61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results…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8F42-EDAA-AD4C-89EB-810D1DA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get20results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(”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Urgent care center in Dane County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E6038-0A59-9145-A410-4F395582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130" y="2775017"/>
            <a:ext cx="8546662" cy="298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938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BCD7-9C13-934E-B734-8E96CA61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results…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8F42-EDAA-AD4C-89EB-810D1DA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7C542F-5813-184B-8C56-256BF15AF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1825625"/>
            <a:ext cx="3911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23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BCD7-9C13-934E-B734-8E96CA61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 to count urgent care within 25 mins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8F42-EDAA-AD4C-89EB-810D1DA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within25mins &lt;-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arrange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(from, minutes) %&gt;%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(from) %&gt;%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minutes &lt; 25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%&gt;%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transmute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uc_num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n() ) %&gt;%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(from) %&gt;% </a:t>
            </a:r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()==1)</a:t>
            </a:r>
          </a:p>
        </p:txBody>
      </p:sp>
    </p:spTree>
    <p:extLst>
      <p:ext uri="{BB962C8B-B14F-4D97-AF65-F5344CB8AC3E}">
        <p14:creationId xmlns:p14="http://schemas.microsoft.com/office/powerpoint/2010/main" val="792561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BCD7-9C13-934E-B734-8E96CA61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results back into main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8F42-EDAA-AD4C-89EB-810D1DA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885FE3-FAC8-C541-8696-910765C6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318" y="1425843"/>
            <a:ext cx="5141097" cy="51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222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2CD2-1BD6-5542-AB41-8BB3A5DD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46F95-F054-7A47-99D2-02272874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search the Google API for anything</a:t>
            </a:r>
          </a:p>
          <a:p>
            <a:r>
              <a:rPr lang="en-US" dirty="0"/>
              <a:t>You can automate a lot of the steps</a:t>
            </a:r>
          </a:p>
          <a:p>
            <a:r>
              <a:rPr lang="en-US" dirty="0"/>
              <a:t>You can extract a lot of information from the results</a:t>
            </a:r>
          </a:p>
          <a:p>
            <a:r>
              <a:rPr lang="en-US" dirty="0"/>
              <a:t>You can add new data and make maps</a:t>
            </a:r>
          </a:p>
        </p:txBody>
      </p:sp>
    </p:spTree>
    <p:extLst>
      <p:ext uri="{BB962C8B-B14F-4D97-AF65-F5344CB8AC3E}">
        <p14:creationId xmlns:p14="http://schemas.microsoft.com/office/powerpoint/2010/main" val="2468213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BCD7-9C13-934E-B734-8E96CA61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Really anything…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8F42-EDAA-AD4C-89EB-810D1DA01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function for a research question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pp &lt;-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get20results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(”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 plants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WI")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get20results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(”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Fish hatcheries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 WI")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F9804-2CFB-0548-B9E1-9710A84E1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753" b="17289"/>
          <a:stretch/>
        </p:blipFill>
        <p:spPr>
          <a:xfrm>
            <a:off x="7973226" y="2379124"/>
            <a:ext cx="3706027" cy="40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20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FBCD7-9C13-934E-B734-8E96CA61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E8F42-EDAA-AD4C-89EB-810D1DA0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pp &lt;-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get20results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Planned Parenthood clinics in Atlanta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4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get20results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Private high schools in Atlanta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980617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8E95-9F6B-BD45-913A-BCD473EC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far are reproductive health services?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4C75EF-D6D7-F445-8A1B-64E9457B5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6065" y="1935221"/>
            <a:ext cx="9399869" cy="368855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7EA7EED-6A67-3040-9A65-4EEA0EFE49B4}"/>
              </a:ext>
            </a:extLst>
          </p:cNvPr>
          <p:cNvSpPr/>
          <p:nvPr/>
        </p:nvSpPr>
        <p:spPr>
          <a:xfrm>
            <a:off x="851263" y="1935221"/>
            <a:ext cx="9707880" cy="1072139"/>
          </a:xfrm>
          <a:prstGeom prst="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040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1C52-A765-1749-9F33-A4987B83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is easy too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8871B-E1DF-1141-92CB-C9DB6F0D6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err="1"/>
              <a:t>mdata</a:t>
            </a:r>
            <a:r>
              <a:rPr lang="en-US" dirty="0"/>
              <a:t> &lt;- </a:t>
            </a:r>
            <a:r>
              <a:rPr lang="en-US" b="1" dirty="0" err="1">
                <a:solidFill>
                  <a:srgbClr val="0070C0"/>
                </a:solidFill>
              </a:rPr>
              <a:t>get_map</a:t>
            </a:r>
            <a:r>
              <a:rPr lang="en-US" dirty="0"/>
              <a:t>(location = "Atlanta, GA",</a:t>
            </a:r>
          </a:p>
          <a:p>
            <a:pPr marL="0" indent="0">
              <a:buNone/>
            </a:pPr>
            <a:r>
              <a:rPr lang="en-US" dirty="0"/>
              <a:t>	color = "color",</a:t>
            </a:r>
          </a:p>
          <a:p>
            <a:pPr marL="0" indent="0">
              <a:buNone/>
            </a:pPr>
            <a:r>
              <a:rPr lang="en-US" dirty="0"/>
              <a:t>	source = "google",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maptype</a:t>
            </a:r>
            <a:r>
              <a:rPr lang="en-US" dirty="0"/>
              <a:t> = "terrain",</a:t>
            </a:r>
          </a:p>
          <a:p>
            <a:pPr marL="0" indent="0">
              <a:buNone/>
            </a:pPr>
            <a:r>
              <a:rPr lang="en-US" dirty="0"/>
              <a:t>	zoom = 10)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ggmap</a:t>
            </a:r>
            <a:r>
              <a:rPr lang="en-US" dirty="0"/>
              <a:t>(</a:t>
            </a:r>
            <a:r>
              <a:rPr lang="en-US" dirty="0" err="1"/>
              <a:t>mdata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      extent = "device",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ylab</a:t>
            </a:r>
            <a:r>
              <a:rPr lang="en-US" dirty="0"/>
              <a:t> = "Latitude",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xlab</a:t>
            </a:r>
            <a:r>
              <a:rPr lang="en-US" dirty="0"/>
              <a:t> = "Longitude") +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FF0000"/>
                </a:solidFill>
              </a:rPr>
              <a:t>geom_point</a:t>
            </a:r>
            <a:r>
              <a:rPr lang="en-US" dirty="0">
                <a:solidFill>
                  <a:srgbClr val="FF0000"/>
                </a:solidFill>
              </a:rPr>
              <a:t>(data=</a:t>
            </a:r>
            <a:r>
              <a:rPr lang="en-US" b="1" dirty="0">
                <a:solidFill>
                  <a:srgbClr val="FF0000"/>
                </a:solidFill>
              </a:rPr>
              <a:t>pp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aes</a:t>
            </a:r>
            <a:r>
              <a:rPr lang="en-US" dirty="0">
                <a:solidFill>
                  <a:srgbClr val="FF0000"/>
                </a:solidFill>
              </a:rPr>
              <a:t>(x = </a:t>
            </a:r>
            <a:r>
              <a:rPr lang="en-US" dirty="0" err="1">
                <a:solidFill>
                  <a:srgbClr val="FF0000"/>
                </a:solidFill>
              </a:rPr>
              <a:t>lon</a:t>
            </a:r>
            <a:r>
              <a:rPr lang="en-US" dirty="0">
                <a:solidFill>
                  <a:srgbClr val="FF0000"/>
                </a:solidFill>
              </a:rPr>
              <a:t>, y = </a:t>
            </a:r>
            <a:r>
              <a:rPr lang="en-US" dirty="0" err="1">
                <a:solidFill>
                  <a:srgbClr val="FF0000"/>
                </a:solidFill>
              </a:rPr>
              <a:t>lat</a:t>
            </a:r>
            <a:r>
              <a:rPr lang="en-US" dirty="0">
                <a:solidFill>
                  <a:srgbClr val="FF0000"/>
                </a:solidFill>
              </a:rPr>
              <a:t>), color="red") +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>
                <a:solidFill>
                  <a:srgbClr val="0070C0"/>
                </a:solidFill>
              </a:rPr>
              <a:t>geom_point</a:t>
            </a:r>
            <a:r>
              <a:rPr lang="en-US" dirty="0">
                <a:solidFill>
                  <a:srgbClr val="0070C0"/>
                </a:solidFill>
              </a:rPr>
              <a:t>(data=</a:t>
            </a:r>
            <a:r>
              <a:rPr lang="en-US" b="1" dirty="0" err="1">
                <a:solidFill>
                  <a:srgbClr val="0070C0"/>
                </a:solidFill>
              </a:rPr>
              <a:t>hs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aes</a:t>
            </a:r>
            <a:r>
              <a:rPr lang="en-US" dirty="0">
                <a:solidFill>
                  <a:srgbClr val="0070C0"/>
                </a:solidFill>
              </a:rPr>
              <a:t>(x = </a:t>
            </a:r>
            <a:r>
              <a:rPr lang="en-US" dirty="0" err="1">
                <a:solidFill>
                  <a:srgbClr val="0070C0"/>
                </a:solidFill>
              </a:rPr>
              <a:t>lon</a:t>
            </a:r>
            <a:r>
              <a:rPr lang="en-US" dirty="0">
                <a:solidFill>
                  <a:srgbClr val="0070C0"/>
                </a:solidFill>
              </a:rPr>
              <a:t>, y = </a:t>
            </a:r>
            <a:r>
              <a:rPr lang="en-US" dirty="0" err="1">
                <a:solidFill>
                  <a:srgbClr val="0070C0"/>
                </a:solidFill>
              </a:rPr>
              <a:t>lat</a:t>
            </a:r>
            <a:r>
              <a:rPr lang="en-US" dirty="0">
                <a:solidFill>
                  <a:srgbClr val="0070C0"/>
                </a:solidFill>
              </a:rPr>
              <a:t>), color="blue")</a:t>
            </a:r>
          </a:p>
        </p:txBody>
      </p:sp>
    </p:spTree>
    <p:extLst>
      <p:ext uri="{BB962C8B-B14F-4D97-AF65-F5344CB8AC3E}">
        <p14:creationId xmlns:p14="http://schemas.microsoft.com/office/powerpoint/2010/main" val="3837730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AC03-CC33-D44A-B450-C3ED2F47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for this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5A56-FD09-FC4B-B97F-551272ACF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don’t know R, don’t worry!</a:t>
            </a:r>
          </a:p>
          <a:p>
            <a:pPr lvl="1"/>
            <a:r>
              <a:rPr lang="en-US" dirty="0"/>
              <a:t>Are the output and flexibility worth the effort for you to learn R?</a:t>
            </a:r>
          </a:p>
          <a:p>
            <a:pPr lvl="1"/>
            <a:r>
              <a:rPr lang="en-US" dirty="0"/>
              <a:t>SSCC has you covered:  </a:t>
            </a:r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		</a:t>
            </a:r>
            <a:r>
              <a:rPr lang="en-US" sz="3000" b="1" dirty="0"/>
              <a:t>Data Wrangling in R </a:t>
            </a:r>
            <a:r>
              <a:rPr lang="en-US" sz="3000" dirty="0"/>
              <a:t>starting on </a:t>
            </a:r>
            <a:r>
              <a:rPr lang="en-US" sz="3000" b="1" dirty="0">
                <a:solidFill>
                  <a:srgbClr val="FF0000"/>
                </a:solidFill>
              </a:rPr>
              <a:t>May 30</a:t>
            </a:r>
            <a:r>
              <a:rPr lang="en-US" sz="3000" b="1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do know R, here is a link to the GitHub page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 err="1"/>
              <a:t>github.com</a:t>
            </a:r>
            <a:r>
              <a:rPr lang="en-US" sz="3600" b="1" dirty="0"/>
              <a:t>/</a:t>
            </a:r>
            <a:r>
              <a:rPr lang="en-US" sz="3600" b="1" dirty="0" err="1"/>
              <a:t>nrjjones</a:t>
            </a:r>
            <a:r>
              <a:rPr lang="en-US" sz="3600" b="1" dirty="0"/>
              <a:t>/</a:t>
            </a:r>
            <a:r>
              <a:rPr lang="en-US" sz="3600" b="1" dirty="0" err="1"/>
              <a:t>BuildingContextualData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77938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D0C8F-29C3-7646-8A1E-4164D8AD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High schools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Planned Parenthoods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001D6E-7F29-1542-B425-FADDA6237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7997" y="1811708"/>
            <a:ext cx="4883456" cy="4858284"/>
          </a:xfrm>
        </p:spPr>
      </p:pic>
    </p:spTree>
    <p:extLst>
      <p:ext uri="{BB962C8B-B14F-4D97-AF65-F5344CB8AC3E}">
        <p14:creationId xmlns:p14="http://schemas.microsoft.com/office/powerpoint/2010/main" val="26658685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8C5-6506-CD4D-9A5C-237ADB7C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neat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4B93A-3C57-C14A-83FA-66B0A4E98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98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78C5-6506-CD4D-9A5C-237ADB7C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neat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4B93A-3C57-C14A-83FA-66B0A4E98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Combine your pocket GPS data logger with </a:t>
            </a:r>
            <a:r>
              <a:rPr lang="en-US" dirty="0" err="1"/>
              <a:t>ggmap</a:t>
            </a:r>
            <a:r>
              <a:rPr lang="en-US" dirty="0"/>
              <a:t> and Google API</a:t>
            </a:r>
          </a:p>
          <a:p>
            <a:r>
              <a:rPr lang="en-US" dirty="0"/>
              <a:t>Scrape EXIF data from your photos</a:t>
            </a:r>
          </a:p>
          <a:p>
            <a:r>
              <a:rPr lang="en-US" dirty="0"/>
              <a:t>Map!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image_files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list.files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~/California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read_exif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image_files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tags=c("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GPSLatitude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GPSLongitude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27998582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816D-1AC3-9648-810F-457D8278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neat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8DB3E-792E-464C-AD8B-02AB84AC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command </a:t>
            </a:r>
            <a:r>
              <a:rPr lang="en-US" b="1" dirty="0" err="1">
                <a:solidFill>
                  <a:srgbClr val="0070C0"/>
                </a:solidFill>
              </a:rPr>
              <a:t>list.files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dirty="0"/>
              <a:t> created a list of ~1500 pictures by searching a folder on my desktop.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read_exif</a:t>
            </a:r>
            <a:r>
              <a:rPr lang="en-US" b="1" dirty="0">
                <a:solidFill>
                  <a:srgbClr val="0070C0"/>
                </a:solidFill>
              </a:rPr>
              <a:t>()</a:t>
            </a:r>
            <a:r>
              <a:rPr lang="en-US" dirty="0"/>
              <a:t> from the </a:t>
            </a:r>
            <a:r>
              <a:rPr lang="en-US" b="1" dirty="0" err="1">
                <a:solidFill>
                  <a:srgbClr val="FF0000"/>
                </a:solidFill>
              </a:rPr>
              <a:t>exifr</a:t>
            </a:r>
            <a:r>
              <a:rPr lang="en-US" dirty="0"/>
              <a:t> package extracted the </a:t>
            </a:r>
            <a:r>
              <a:rPr lang="en-US" dirty="0" err="1"/>
              <a:t>lat</a:t>
            </a:r>
            <a:r>
              <a:rPr lang="en-US" dirty="0"/>
              <a:t> and </a:t>
            </a:r>
            <a:r>
              <a:rPr lang="en-US" dirty="0" err="1"/>
              <a:t>lon</a:t>
            </a:r>
            <a:r>
              <a:rPr lang="en-US" dirty="0"/>
              <a:t> tags from my photos.</a:t>
            </a:r>
          </a:p>
          <a:p>
            <a:r>
              <a:rPr lang="en-US" dirty="0"/>
              <a:t>This took ~5 seconds.</a:t>
            </a:r>
          </a:p>
          <a:p>
            <a:r>
              <a:rPr lang="en-US" dirty="0"/>
              <a:t>And then…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brews &lt;-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getContext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("Breweries in Berkeley, CA")</a:t>
            </a:r>
          </a:p>
        </p:txBody>
      </p:sp>
    </p:spTree>
    <p:extLst>
      <p:ext uri="{BB962C8B-B14F-4D97-AF65-F5344CB8AC3E}">
        <p14:creationId xmlns:p14="http://schemas.microsoft.com/office/powerpoint/2010/main" val="1821261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C90E-A5D2-F94F-8BD8-BDCCFFD53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16"/>
            <a:ext cx="10515600" cy="59722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ggmap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mdata,extent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"device",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"Latitude",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"Longitude") + 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US" sz="16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photos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GPSLongitude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GPSLatitude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 color="blue") + </a:t>
            </a:r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geom_point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(data=</a:t>
            </a:r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 color="red")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4E1D31-0BCB-9E4D-B72B-709AD3518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6788"/>
            <a:ext cx="10600111" cy="486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39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5D56-0C01-544D-95F4-4943E142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D6D31-776D-BC48-B78E-7EFB7F3AB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Google makes you enter credit card info to get API key</a:t>
            </a:r>
          </a:p>
          <a:p>
            <a:r>
              <a:rPr lang="en-US" dirty="0"/>
              <a:t>Free queries to Google API limited to 1500 per day</a:t>
            </a:r>
          </a:p>
          <a:p>
            <a:pPr marL="457200" lvl="1" indent="0">
              <a:buNone/>
            </a:pPr>
            <a:r>
              <a:rPr lang="en-US" dirty="0"/>
              <a:t>Example: 2000 addresses x 20 coops = 40,000 queries – </a:t>
            </a:r>
            <a:r>
              <a:rPr lang="en-US" b="1" dirty="0">
                <a:solidFill>
                  <a:srgbClr val="FF0000"/>
                </a:solidFill>
              </a:rPr>
              <a:t>Careful!</a:t>
            </a:r>
          </a:p>
          <a:p>
            <a:endParaRPr lang="en-US" dirty="0"/>
          </a:p>
          <a:p>
            <a:r>
              <a:rPr lang="en-US" dirty="0"/>
              <a:t>Get API key here: </a:t>
            </a:r>
          </a:p>
          <a:p>
            <a:pPr marL="0" indent="0">
              <a:buNone/>
            </a:pPr>
            <a:r>
              <a:rPr lang="en-US" dirty="0"/>
              <a:t>		https://</a:t>
            </a:r>
            <a:r>
              <a:rPr lang="en-US" dirty="0" err="1"/>
              <a:t>console.cloud.google.com</a:t>
            </a:r>
            <a:r>
              <a:rPr lang="en-US" dirty="0"/>
              <a:t>/</a:t>
            </a:r>
            <a:r>
              <a:rPr lang="en-US" dirty="0" err="1"/>
              <a:t>apis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b="1" dirty="0" err="1">
                <a:solidFill>
                  <a:srgbClr val="0070C0"/>
                </a:solidFill>
              </a:rPr>
              <a:t>register_google</a:t>
            </a:r>
            <a:r>
              <a:rPr lang="en-US" dirty="0"/>
              <a:t>(key = “YOUR KEY”) </a:t>
            </a:r>
          </a:p>
          <a:p>
            <a:r>
              <a:rPr lang="en-US" dirty="0"/>
              <a:t>Be careful with the key if you are using GitHub or other online version control.  </a:t>
            </a:r>
          </a:p>
        </p:txBody>
      </p:sp>
    </p:spTree>
    <p:extLst>
      <p:ext uri="{BB962C8B-B14F-4D97-AF65-F5344CB8AC3E}">
        <p14:creationId xmlns:p14="http://schemas.microsoft.com/office/powerpoint/2010/main" val="18260624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D171-3B77-9EA9-2CC7-54DB1778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more reproducible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BE1B4-BE88-4EA5-C6FB-C9842A16A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Client sends sample file: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b="1" dirty="0"/>
              <a:t>List for UWSC 3-6-2022 FINAL V03.xlsx</a:t>
            </a:r>
          </a:p>
          <a:p>
            <a:endParaRPr lang="en-US" dirty="0"/>
          </a:p>
          <a:p>
            <a:r>
              <a:rPr lang="en-US" dirty="0"/>
              <a:t>Contains names, emails, and other sample vars. </a:t>
            </a:r>
          </a:p>
          <a:p>
            <a:pPr marL="457200" lvl="1" indent="0">
              <a:buNone/>
            </a:pPr>
            <a:r>
              <a:rPr lang="en-US" dirty="0"/>
              <a:t>...in 3 sheets</a:t>
            </a:r>
          </a:p>
          <a:p>
            <a:pPr marL="457200" lvl="1" indent="0">
              <a:buNone/>
            </a:pPr>
            <a:r>
              <a:rPr lang="en-US" dirty="0"/>
              <a:t>...in different formats </a:t>
            </a:r>
          </a:p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1984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409-E9FD-DA52-90FE-FCCF31FF7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fix it in Excel or write code?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33DDA1-6213-C603-E328-AFEE33A57E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482878"/>
              </p:ext>
            </p:extLst>
          </p:nvPr>
        </p:nvGraphicFramePr>
        <p:xfrm>
          <a:off x="838200" y="1825625"/>
          <a:ext cx="841248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064">
                  <a:extLst>
                    <a:ext uri="{9D8B030D-6E8A-4147-A177-3AD203B41FA5}">
                      <a16:colId xmlns:a16="http://schemas.microsoft.com/office/drawing/2014/main" val="3027711613"/>
                    </a:ext>
                  </a:extLst>
                </a:gridCol>
                <a:gridCol w="2551176">
                  <a:extLst>
                    <a:ext uri="{9D8B030D-6E8A-4147-A177-3AD203B41FA5}">
                      <a16:colId xmlns:a16="http://schemas.microsoft.com/office/drawing/2014/main" val="1133994813"/>
                    </a:ext>
                  </a:extLst>
                </a:gridCol>
                <a:gridCol w="2002536">
                  <a:extLst>
                    <a:ext uri="{9D8B030D-6E8A-4147-A177-3AD203B41FA5}">
                      <a16:colId xmlns:a16="http://schemas.microsoft.com/office/drawing/2014/main" val="998705440"/>
                    </a:ext>
                  </a:extLst>
                </a:gridCol>
                <a:gridCol w="1441704">
                  <a:extLst>
                    <a:ext uri="{9D8B030D-6E8A-4147-A177-3AD203B41FA5}">
                      <a16:colId xmlns:a16="http://schemas.microsoft.com/office/drawing/2014/main" val="1852734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96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jane.doe@gmail.com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59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30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 Jenkins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sjenkins@yahoo.com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26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Phil Roberts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Phil.Roberts@msn.com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203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00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ZHANG, BAO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zhang@wisc.edu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025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MCDONALD, 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clowninaround@me.com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48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COSTA DE SILVA, VERA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vcosta@gmail.com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18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79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 SMITH 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jsmith@yahoo.com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2951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Jane Doe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jane.doe@gmail.com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Faculty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69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169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FC32-4AFF-6CE2-3BF8-BE0A7270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formatting fixes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AEC35A3-CD94-CE7F-C32D-B11FF3BCD7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542452"/>
              </p:ext>
            </p:extLst>
          </p:nvPr>
        </p:nvGraphicFramePr>
        <p:xfrm>
          <a:off x="838200" y="1825625"/>
          <a:ext cx="10515600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8472">
                  <a:extLst>
                    <a:ext uri="{9D8B030D-6E8A-4147-A177-3AD203B41FA5}">
                      <a16:colId xmlns:a16="http://schemas.microsoft.com/office/drawing/2014/main" val="3887225977"/>
                    </a:ext>
                  </a:extLst>
                </a:gridCol>
                <a:gridCol w="6497128">
                  <a:extLst>
                    <a:ext uri="{9D8B030D-6E8A-4147-A177-3AD203B41FA5}">
                      <a16:colId xmlns:a16="http://schemas.microsoft.com/office/drawing/2014/main" val="3426448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sample_clean.R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33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 capitalized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str_to_title</a:t>
                      </a:r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076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 </a:t>
                      </a:r>
                      <a:r>
                        <a:rPr lang="en-US" i="1" dirty="0"/>
                        <a:t>Last, First </a:t>
                      </a:r>
                      <a:r>
                        <a:rPr lang="en-US" dirty="0"/>
                        <a:t>formatted names by looking for names with commas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str_split</a:t>
                      </a:r>
                      <a:r>
                        <a:rPr lang="en-US" dirty="0"/>
                        <a:t>(name, “,”)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7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 </a:t>
                      </a:r>
                      <a:r>
                        <a:rPr lang="en-US" dirty="0" err="1"/>
                        <a:t>McXxx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O’Xxxx</a:t>
                      </a:r>
                      <a:r>
                        <a:rPr lang="en-US" dirty="0"/>
                        <a:t>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en-US" dirty="0" err="1"/>
                        <a:t>str_detect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last_name</a:t>
                      </a:r>
                      <a:r>
                        <a:rPr lang="en-US" dirty="0"/>
                        <a:t>, “^[O]”)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 dirty="0" err="1"/>
                        <a:t>str_detect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last_name</a:t>
                      </a:r>
                      <a:r>
                        <a:rPr lang="en-US" dirty="0"/>
                        <a:t>, “^Mc”)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1925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 Costa de Silva, de la Cruz, Fond du Lac, Prairie du Sac,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str_replace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last_name</a:t>
                      </a:r>
                      <a:r>
                        <a:rPr lang="en-US" dirty="0"/>
                        <a:t>, “De”, “de”)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32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 </a:t>
                      </a:r>
                      <a:r>
                        <a:rPr lang="en-US" dirty="0" err="1"/>
                        <a:t>Iii</a:t>
                      </a:r>
                      <a:r>
                        <a:rPr lang="en-US" dirty="0"/>
                        <a:t>, JR,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str_replace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last_name</a:t>
                      </a:r>
                      <a:r>
                        <a:rPr lang="en-US" dirty="0"/>
                        <a:t>, “</a:t>
                      </a:r>
                      <a:r>
                        <a:rPr lang="en-US" dirty="0" err="1"/>
                        <a:t>Iii</a:t>
                      </a:r>
                      <a:r>
                        <a:rPr lang="en-US" dirty="0"/>
                        <a:t>”, “III”)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573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 swapped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str_detect</a:t>
                      </a:r>
                      <a:r>
                        <a:rPr lang="en-US" dirty="0"/>
                        <a:t>(email,  “@”)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350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Check for duplicates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group_by</a:t>
                      </a:r>
                      <a:r>
                        <a:rPr lang="en-US" dirty="0"/>
                        <a:t>(email) %&gt;% mutate(n=n()) %&gt;% filter(n&gt;1)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43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9539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F748-6BC1-B403-71C4-E969F2AD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it worth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2C03-24B6-5715-86B4-ECE49B08B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sends </a:t>
            </a:r>
            <a:r>
              <a:rPr lang="en-US" b="1" dirty="0"/>
              <a:t>...FINAL V03 </a:t>
            </a:r>
            <a:r>
              <a:rPr lang="en-US" b="1" dirty="0" err="1"/>
              <a:t>update.xlsx</a:t>
            </a:r>
            <a:r>
              <a:rPr lang="en-US" b="1" dirty="0"/>
              <a:t> </a:t>
            </a:r>
            <a:r>
              <a:rPr lang="en-US" dirty="0"/>
              <a:t>the day before launch!</a:t>
            </a:r>
          </a:p>
          <a:p>
            <a:endParaRPr lang="en-US" dirty="0"/>
          </a:p>
          <a:p>
            <a:r>
              <a:rPr lang="en-US" dirty="0"/>
              <a:t>Do you remember all the fixes you made 3 weeks ago?  </a:t>
            </a:r>
          </a:p>
          <a:p>
            <a:endParaRPr lang="en-US" dirty="0"/>
          </a:p>
          <a:p>
            <a:r>
              <a:rPr lang="en-US" dirty="0"/>
              <a:t>Future you will be happy for </a:t>
            </a:r>
            <a:r>
              <a:rPr lang="en-US" dirty="0" err="1"/>
              <a:t>sample_clean.R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C6B34-8A4F-EC48-924F-ED92033A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Is there another way?</a:t>
            </a:r>
          </a:p>
        </p:txBody>
      </p:sp>
      <p:pic>
        <p:nvPicPr>
          <p:cNvPr id="5" name="Picture 4" descr="Work tools on a bench">
            <a:extLst>
              <a:ext uri="{FF2B5EF4-FFF2-40B4-BE49-F238E27FC236}">
                <a16:creationId xmlns:a16="http://schemas.microsoft.com/office/drawing/2014/main" id="{2F207DB2-5DEB-A41F-0F4B-F79C6FD8C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27" r="22129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1AAD7-17D4-ED46-B44B-62E672A03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What are you comfortable with?</a:t>
            </a:r>
          </a:p>
          <a:p>
            <a:endParaRPr lang="en-US" sz="2200"/>
          </a:p>
          <a:p>
            <a:r>
              <a:rPr lang="en-US" sz="2200"/>
              <a:t>R is a comprehensive set of tools</a:t>
            </a:r>
          </a:p>
          <a:p>
            <a:endParaRPr lang="en-US" sz="2200"/>
          </a:p>
          <a:p>
            <a:r>
              <a:rPr lang="en-US" sz="2200"/>
              <a:t>All of this is possible with Python</a:t>
            </a:r>
          </a:p>
          <a:p>
            <a:endParaRPr lang="en-US" sz="2200"/>
          </a:p>
          <a:p>
            <a:r>
              <a:rPr lang="en-US" sz="2200"/>
              <a:t>Probably possible with Stata/SAS/SPSS plus some other tools</a:t>
            </a:r>
          </a:p>
        </p:txBody>
      </p:sp>
    </p:spTree>
    <p:extLst>
      <p:ext uri="{BB962C8B-B14F-4D97-AF65-F5344CB8AC3E}">
        <p14:creationId xmlns:p14="http://schemas.microsoft.com/office/powerpoint/2010/main" val="40684439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1F9C6-9EB5-664C-57BF-0240770B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991443"/>
            <a:ext cx="5471735" cy="1087819"/>
          </a:xfrm>
        </p:spPr>
        <p:txBody>
          <a:bodyPr anchor="b">
            <a:normAutofit/>
          </a:bodyPr>
          <a:lstStyle/>
          <a:p>
            <a:r>
              <a:rPr lang="en-US" sz="3400" dirty="0" err="1"/>
              <a:t>Rmarkdown</a:t>
            </a:r>
            <a:r>
              <a:rPr lang="en-US" sz="3400" dirty="0"/>
              <a:t> (and Quarto)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4ADB8-E89B-EB86-0EA6-10EF82F64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4095"/>
            <a:ext cx="4912881" cy="3492868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Allows you to integrate analyses and output in a literate way</a:t>
            </a:r>
          </a:p>
          <a:p>
            <a:pPr lvl="1"/>
            <a:r>
              <a:rPr lang="en-US" sz="1800" dirty="0"/>
              <a:t>Embed code in text</a:t>
            </a:r>
          </a:p>
          <a:p>
            <a:pPr lvl="1"/>
            <a:r>
              <a:rPr lang="en-US" sz="1800" dirty="0"/>
              <a:t>Publish to HTML, PDF, Word, PowerPoint</a:t>
            </a:r>
          </a:p>
          <a:p>
            <a:pPr lvl="1"/>
            <a:r>
              <a:rPr lang="en-US" sz="1800" dirty="0"/>
              <a:t>Update data sources and repeat</a:t>
            </a:r>
          </a:p>
          <a:p>
            <a:pPr lvl="1"/>
            <a:r>
              <a:rPr lang="en-US" sz="1800" dirty="0"/>
              <a:t>Automate uploading to Box with </a:t>
            </a:r>
            <a:r>
              <a:rPr lang="en-US" sz="1800" b="1" dirty="0" err="1">
                <a:solidFill>
                  <a:srgbClr val="FF0000"/>
                </a:solidFill>
              </a:rPr>
              <a:t>boxr</a:t>
            </a:r>
            <a:r>
              <a:rPr lang="en-US" sz="1800" dirty="0"/>
              <a:t> package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box_auth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box_ul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dir_id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172205382345,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"./out/Response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Update.pdf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8397D-AFEB-B1AE-AABE-64B39A5B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587" y="625683"/>
            <a:ext cx="4912882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548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F9C6-9EB5-664C-57BF-0240770B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79" y="991443"/>
            <a:ext cx="5471735" cy="1087819"/>
          </a:xfrm>
        </p:spPr>
        <p:txBody>
          <a:bodyPr anchor="b">
            <a:normAutofit/>
          </a:bodyPr>
          <a:lstStyle/>
          <a:p>
            <a:r>
              <a:rPr lang="en-US" sz="3400" dirty="0" err="1"/>
              <a:t>Rmarkdown</a:t>
            </a:r>
            <a:r>
              <a:rPr lang="en-US" sz="3400" dirty="0"/>
              <a:t> (and Quarto)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4ADB8-E89B-EB86-0EA6-10EF82F64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4095"/>
            <a:ext cx="4912881" cy="3492868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Allows you to integrate analyses and output in a literate way</a:t>
            </a:r>
          </a:p>
          <a:p>
            <a:pPr lvl="1"/>
            <a:r>
              <a:rPr lang="en-US" sz="1800" dirty="0"/>
              <a:t>Embed code in text</a:t>
            </a:r>
          </a:p>
          <a:p>
            <a:pPr lvl="1"/>
            <a:r>
              <a:rPr lang="en-US" sz="1800" dirty="0"/>
              <a:t>Publish to HTML, PDF, Word, PowerPoint</a:t>
            </a:r>
          </a:p>
          <a:p>
            <a:pPr lvl="1"/>
            <a:r>
              <a:rPr lang="en-US" sz="1800" dirty="0"/>
              <a:t>Update data sources and repeat</a:t>
            </a:r>
          </a:p>
          <a:p>
            <a:pPr lvl="1"/>
            <a:r>
              <a:rPr lang="en-US" sz="1800" dirty="0"/>
              <a:t>Automate uploading to Box with </a:t>
            </a:r>
            <a:r>
              <a:rPr lang="en-US" sz="1800" b="1" dirty="0" err="1">
                <a:solidFill>
                  <a:srgbClr val="FF0000"/>
                </a:solidFill>
              </a:rPr>
              <a:t>boxr</a:t>
            </a:r>
            <a:r>
              <a:rPr lang="en-US" sz="1800" dirty="0"/>
              <a:t> package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box_auth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box_ul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dir_id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= 172205382345,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"./out/Response 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Update.pdf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 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2242D-DE80-C93D-CA6F-45D6CBE8C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94" y="625683"/>
            <a:ext cx="4094067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425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0D7B-87E2-91C2-5DDF-9479E786D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time allows, switch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5F2A6-398E-D021-C7C6-DCCEE031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5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CAC03-CC33-D44A-B450-C3ED2F47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15A56-FD09-FC4B-B97F-551272ACF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Reminder</a:t>
            </a:r>
          </a:p>
          <a:p>
            <a:pPr marL="457200" lvl="1" indent="0" algn="ctr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	</a:t>
            </a:r>
            <a:r>
              <a:rPr lang="en-US" sz="3600" b="1" dirty="0"/>
              <a:t> Data Wrangling in R </a:t>
            </a:r>
            <a:r>
              <a:rPr lang="en-US" sz="3600" dirty="0"/>
              <a:t>starting on </a:t>
            </a:r>
            <a:r>
              <a:rPr lang="en-US" sz="3600" b="1" dirty="0">
                <a:solidFill>
                  <a:srgbClr val="FF0000"/>
                </a:solidFill>
              </a:rPr>
              <a:t>May 30</a:t>
            </a:r>
            <a:r>
              <a:rPr lang="en-US" sz="3600" b="1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GitHub page for this presentation.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 err="1"/>
              <a:t>github.com</a:t>
            </a:r>
            <a:r>
              <a:rPr lang="en-US" sz="3600" b="1" dirty="0"/>
              <a:t>/</a:t>
            </a:r>
            <a:r>
              <a:rPr lang="en-US" sz="3600" b="1" dirty="0" err="1"/>
              <a:t>nrjjones</a:t>
            </a:r>
            <a:r>
              <a:rPr lang="en-US" sz="3600" b="1" dirty="0"/>
              <a:t>/</a:t>
            </a:r>
            <a:r>
              <a:rPr lang="en-US" sz="3600" b="1" dirty="0" err="1"/>
              <a:t>BuildingContextualData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0278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1E405-D66D-FC4B-BA07-9521D289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Adding context the hard way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10264-73F1-0C4B-AB80-19C2DB87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What I had planned...</a:t>
            </a:r>
          </a:p>
          <a:p>
            <a:endParaRPr lang="en-US" sz="2200" dirty="0"/>
          </a:p>
          <a:p>
            <a:r>
              <a:rPr lang="en-US" sz="2200" dirty="0"/>
              <a:t>Find a site with data</a:t>
            </a:r>
          </a:p>
          <a:p>
            <a:r>
              <a:rPr lang="en-US" sz="2200" dirty="0"/>
              <a:t>Scrape information from page</a:t>
            </a:r>
          </a:p>
          <a:p>
            <a:r>
              <a:rPr lang="en-US" sz="2200" dirty="0"/>
              <a:t>Clean whatever craziness that yields</a:t>
            </a:r>
          </a:p>
          <a:p>
            <a:r>
              <a:rPr lang="en-US" sz="2200" dirty="0"/>
              <a:t>Build a new database</a:t>
            </a:r>
          </a:p>
          <a:p>
            <a:r>
              <a:rPr lang="en-US" sz="2200" dirty="0"/>
              <a:t>Merge, analyze, map, </a:t>
            </a:r>
            <a:r>
              <a:rPr lang="en-US" sz="2200" dirty="0" err="1"/>
              <a:t>etc</a:t>
            </a:r>
            <a:endParaRPr lang="en-US" sz="2200" dirty="0"/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9F02FB4F-1C4A-07FF-74C0-CD2127570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8" r="-1" b="-1"/>
          <a:stretch/>
        </p:blipFill>
        <p:spPr>
          <a:xfrm>
            <a:off x="6099048" y="709796"/>
            <a:ext cx="5458968" cy="54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4448</TotalTime>
  <Words>3456</Words>
  <Application>Microsoft Macintosh PowerPoint</Application>
  <PresentationFormat>Widescreen</PresentationFormat>
  <Paragraphs>743</Paragraphs>
  <Slides>83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Courier New</vt:lpstr>
      <vt:lpstr>Rockwell</vt:lpstr>
      <vt:lpstr>Office Theme</vt:lpstr>
      <vt:lpstr>Adding Contextual Data and Improving Reproducibility with R</vt:lpstr>
      <vt:lpstr>Motivation</vt:lpstr>
      <vt:lpstr>We have questions</vt:lpstr>
      <vt:lpstr>Themes</vt:lpstr>
      <vt:lpstr>Some words about R</vt:lpstr>
      <vt:lpstr>Some words about R</vt:lpstr>
      <vt:lpstr>Suggestions for this session</vt:lpstr>
      <vt:lpstr>Is there another way?</vt:lpstr>
      <vt:lpstr>Adding context the hard way</vt:lpstr>
      <vt:lpstr>PowerPoint Presentation</vt:lpstr>
      <vt:lpstr>PowerPoint Presentation</vt:lpstr>
      <vt:lpstr>What else is out there?</vt:lpstr>
      <vt:lpstr>What else is out there?</vt:lpstr>
      <vt:lpstr>What is an API?</vt:lpstr>
      <vt:lpstr>For this presentation</vt:lpstr>
      <vt:lpstr>What can I do with data I already have?</vt:lpstr>
      <vt:lpstr>What can I do with data I already have?</vt:lpstr>
      <vt:lpstr>Adding contextual data</vt:lpstr>
      <vt:lpstr>Adding contextual data – 3 examples</vt:lpstr>
      <vt:lpstr>Adding contextual data – 3 examples</vt:lpstr>
      <vt:lpstr>Adding contextual data – 3 examples</vt:lpstr>
      <vt:lpstr>Example 1: Socioeconomic environment</vt:lpstr>
      <vt:lpstr>Example 1: Socioeconomic environment</vt:lpstr>
      <vt:lpstr>Example 1: Socioeconomic environment</vt:lpstr>
      <vt:lpstr>Example 1: Socioeconomic environment</vt:lpstr>
      <vt:lpstr>Example 1: Socioeconomic environment</vt:lpstr>
      <vt:lpstr>Example 1: Socioeconomic environment</vt:lpstr>
      <vt:lpstr>Example 1: Socioeconomic environment</vt:lpstr>
      <vt:lpstr>Example 1: Socioeconomic environment</vt:lpstr>
      <vt:lpstr>Example 1: Socioeconomic environment</vt:lpstr>
      <vt:lpstr>Function</vt:lpstr>
      <vt:lpstr>Example 1: Socioeconomic environment</vt:lpstr>
      <vt:lpstr>Example 1: Socioeconomic environment</vt:lpstr>
      <vt:lpstr>Example 1: Socioeconomic environment</vt:lpstr>
      <vt:lpstr>Merge with main data</vt:lpstr>
      <vt:lpstr>Example 2: Access to healthy food</vt:lpstr>
      <vt:lpstr>A tedious way</vt:lpstr>
      <vt:lpstr>Create URLs with code</vt:lpstr>
      <vt:lpstr>Create URLs with code</vt:lpstr>
      <vt:lpstr>Google Search Scrape</vt:lpstr>
      <vt:lpstr>Google Search Scrape</vt:lpstr>
      <vt:lpstr>Google search scrape strategy</vt:lpstr>
      <vt:lpstr>Google search scrape in 3 terse, magical steps</vt:lpstr>
      <vt:lpstr>“Coop grocery in Dane County”</vt:lpstr>
      <vt:lpstr>Write a function</vt:lpstr>
      <vt:lpstr>Concept review</vt:lpstr>
      <vt:lpstr>Quick aside</vt:lpstr>
      <vt:lpstr>Location data the easy way!</vt:lpstr>
      <vt:lpstr>Location data the easy way!</vt:lpstr>
      <vt:lpstr>Location data the easy way!</vt:lpstr>
      <vt:lpstr>Mass geocoding the easy way</vt:lpstr>
      <vt:lpstr>Example 3: Health care options</vt:lpstr>
      <vt:lpstr>Review function</vt:lpstr>
      <vt:lpstr>Use the function</vt:lpstr>
      <vt:lpstr>How far is it to nearest coop?</vt:lpstr>
      <vt:lpstr>Results from mapdist()</vt:lpstr>
      <vt:lpstr>Strategy for finding closest coop</vt:lpstr>
      <vt:lpstr>dplyr makes it easy</vt:lpstr>
      <vt:lpstr>dplyr makes it easy</vt:lpstr>
      <vt:lpstr>Merged into main data</vt:lpstr>
      <vt:lpstr>Search results…</vt:lpstr>
      <vt:lpstr>Map results…</vt:lpstr>
      <vt:lpstr>dplyr to count urgent care within 25 mins</vt:lpstr>
      <vt:lpstr>Merge results back into main data</vt:lpstr>
      <vt:lpstr>Concept review</vt:lpstr>
      <vt:lpstr>Really anything…</vt:lpstr>
      <vt:lpstr>Another example…</vt:lpstr>
      <vt:lpstr>How far are reproductive health services?</vt:lpstr>
      <vt:lpstr>Mapping is easy too</vt:lpstr>
      <vt:lpstr>High schools and Planned Parenthoods</vt:lpstr>
      <vt:lpstr>Another neat opportunity</vt:lpstr>
      <vt:lpstr>Another neat opportunity</vt:lpstr>
      <vt:lpstr>Another neat opportunity</vt:lpstr>
      <vt:lpstr>PowerPoint Presentation</vt:lpstr>
      <vt:lpstr>Cautions</vt:lpstr>
      <vt:lpstr>A few more reproducible examples</vt:lpstr>
      <vt:lpstr>Just fix it in Excel or write code?</vt:lpstr>
      <vt:lpstr>Lots of formatting fixes</vt:lpstr>
      <vt:lpstr>Was it worth it?</vt:lpstr>
      <vt:lpstr>Rmarkdown (and Quarto)</vt:lpstr>
      <vt:lpstr>Rmarkdown (and Quarto)</vt:lpstr>
      <vt:lpstr>If time allows, switch to 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Contextual Data from Online Sources</dc:title>
  <dc:creator>NATHAN R JONES</dc:creator>
  <cp:lastModifiedBy>NATHAN R JONES</cp:lastModifiedBy>
  <cp:revision>86</cp:revision>
  <dcterms:created xsi:type="dcterms:W3CDTF">2018-05-23T16:22:14Z</dcterms:created>
  <dcterms:modified xsi:type="dcterms:W3CDTF">2023-05-17T17:43:41Z</dcterms:modified>
</cp:coreProperties>
</file>